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070" r:id="rId5"/>
    <p:sldId id="3151"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 userDrawn="1">
          <p15:clr>
            <a:srgbClr val="A4A3A4"/>
          </p15:clr>
        </p15:guide>
        <p15:guide id="2" pos="348" userDrawn="1">
          <p15:clr>
            <a:srgbClr val="A4A3A4"/>
          </p15:clr>
        </p15:guide>
        <p15:guide id="3" pos="2640" userDrawn="1">
          <p15:clr>
            <a:srgbClr val="A4A3A4"/>
          </p15:clr>
        </p15:guide>
        <p15:guide id="4" orient="horz" pos="1380" userDrawn="1">
          <p15:clr>
            <a:srgbClr val="A4A3A4"/>
          </p15:clr>
        </p15:guide>
        <p15:guide id="5" orient="horz" pos="6316" userDrawn="1">
          <p15:clr>
            <a:srgbClr val="A4A3A4"/>
          </p15:clr>
        </p15:guide>
        <p15:guide id="6" orient="horz" pos="5176" userDrawn="1">
          <p15:clr>
            <a:srgbClr val="A4A3A4"/>
          </p15:clr>
        </p15:guide>
        <p15:guide id="7" pos="4544" userDrawn="1">
          <p15:clr>
            <a:srgbClr val="A4A3A4"/>
          </p15:clr>
        </p15:guide>
        <p15:guide id="8"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B00"/>
    <a:srgbClr val="FFFFFF"/>
    <a:srgbClr val="F3F3F3"/>
    <a:srgbClr val="000000"/>
    <a:srgbClr val="9CA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1B36A-6C57-4329-9A62-87CB539F5FA1}" v="1" dt="2021-09-27T13:07:55.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25" d="100"/>
          <a:sy n="125" d="100"/>
        </p:scale>
        <p:origin x="444" y="-5322"/>
      </p:cViewPr>
      <p:guideLst>
        <p:guide orient="horz" pos="238"/>
        <p:guide pos="348"/>
        <p:guide pos="2640"/>
        <p:guide orient="horz" pos="1380"/>
        <p:guide orient="horz" pos="6316"/>
        <p:guide orient="horz" pos="5176"/>
        <p:guide pos="4544"/>
        <p:guide pos="238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Becky (Corporate Marketing)" userId="81b22761-2fc5-431f-a2d6-8b66db6b8269" providerId="ADAL" clId="{FAF1B36A-6C57-4329-9A62-87CB539F5FA1}"/>
    <pc:docChg chg="modSld">
      <pc:chgData name="Johnson, Becky (Corporate Marketing)" userId="81b22761-2fc5-431f-a2d6-8b66db6b8269" providerId="ADAL" clId="{FAF1B36A-6C57-4329-9A62-87CB539F5FA1}" dt="2021-09-27T13:08:05.706" v="16" actId="1036"/>
      <pc:docMkLst>
        <pc:docMk/>
      </pc:docMkLst>
      <pc:sldChg chg="addSp modSp">
        <pc:chgData name="Johnson, Becky (Corporate Marketing)" userId="81b22761-2fc5-431f-a2d6-8b66db6b8269" providerId="ADAL" clId="{FAF1B36A-6C57-4329-9A62-87CB539F5FA1}" dt="2021-09-27T13:08:05.706" v="16" actId="1036"/>
        <pc:sldMkLst>
          <pc:docMk/>
          <pc:sldMk cId="1444199508" sldId="3151"/>
        </pc:sldMkLst>
        <pc:spChg chg="add mod">
          <ac:chgData name="Johnson, Becky (Corporate Marketing)" userId="81b22761-2fc5-431f-a2d6-8b66db6b8269" providerId="ADAL" clId="{FAF1B36A-6C57-4329-9A62-87CB539F5FA1}" dt="2021-09-27T13:08:05.706" v="16" actId="1036"/>
          <ac:spMkLst>
            <pc:docMk/>
            <pc:sldMk cId="1444199508" sldId="3151"/>
            <ac:spMk id="42" creationId="{A3F62EB9-D0F2-4321-A0D8-0839408921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1column">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1FE718F2-7CBE-4506-8F3E-A8FD67898A7B}"/>
              </a:ext>
            </a:extLst>
          </p:cNvPr>
          <p:cNvSpPr>
            <a:spLocks noGrp="1"/>
          </p:cNvSpPr>
          <p:nvPr>
            <p:ph type="body" sz="quarter" idx="11" hasCustomPrompt="1"/>
          </p:nvPr>
        </p:nvSpPr>
        <p:spPr>
          <a:xfrm>
            <a:off x="497089" y="3836184"/>
            <a:ext cx="6324337" cy="4113378"/>
          </a:xfrm>
        </p:spPr>
        <p:txBody>
          <a:bodyPr>
            <a:normAutofit/>
          </a:bodyPr>
          <a:lstStyle>
            <a:lvl1pPr marL="0" indent="0" eaLnBrk="1" hangingPunct="1">
              <a:lnSpc>
                <a:spcPct val="150000"/>
              </a:lnSpc>
              <a:buNone/>
              <a:defRPr lang="en-US" altLang="en-US" sz="868" smtClean="0">
                <a:solidFill>
                  <a:schemeClr val="tx1"/>
                </a:solidFill>
                <a:ea typeface="Lucida Grande"/>
                <a:cs typeface="Lucida Grande"/>
                <a:sym typeface="Lucida Grande"/>
              </a:defRPr>
            </a:lvl1pPr>
          </a:lstStyle>
          <a:p>
            <a:pPr eaLnBrk="1" hangingPunct="1">
              <a:lnSpc>
                <a:spcPct val="150000"/>
              </a:lnSpc>
            </a:pPr>
            <a:r>
              <a:rPr lang="en-US"/>
              <a:t>Place content here ----</a:t>
            </a:r>
            <a:br>
              <a:rPr lang="en-US"/>
            </a:br>
            <a:r>
              <a:rPr lang="en-US" altLang="en-US" sz="868">
                <a:latin typeface="+mj-lt"/>
                <a:ea typeface="Lucida Grande"/>
                <a:cs typeface="Lucida Grande"/>
                <a:sym typeface="Lucida Grande"/>
              </a:rPr>
              <a:t>Lorem ipsum dolor sit amet, </a:t>
            </a:r>
            <a:r>
              <a:rPr lang="en-US" altLang="en-US" sz="868" err="1">
                <a:latin typeface="+mj-lt"/>
                <a:ea typeface="Lucida Grande"/>
                <a:cs typeface="Lucida Grande"/>
                <a:sym typeface="Lucida Grande"/>
              </a:rPr>
              <a:t>consectetuer</a:t>
            </a:r>
            <a:r>
              <a:rPr lang="en-US" altLang="en-US" sz="868">
                <a:latin typeface="+mj-lt"/>
                <a:ea typeface="Lucida Grande"/>
                <a:cs typeface="Lucida Grande"/>
                <a:sym typeface="Lucida Grande"/>
              </a:rPr>
              <a:t> adipiscing elit, sed diam </a:t>
            </a:r>
            <a:r>
              <a:rPr lang="en-US" altLang="en-US" sz="868" err="1">
                <a:latin typeface="+mj-lt"/>
                <a:ea typeface="Lucida Grande"/>
                <a:cs typeface="Lucida Grande"/>
                <a:sym typeface="Lucida Grande"/>
              </a:rPr>
              <a:t>nonummy</a:t>
            </a:r>
            <a:r>
              <a:rPr lang="en-US" altLang="en-US" sz="868">
                <a:latin typeface="+mj-lt"/>
                <a:ea typeface="Lucida Grande"/>
                <a:cs typeface="Lucida Grande"/>
                <a:sym typeface="Lucida Grande"/>
              </a:rPr>
              <a:t> nibh euismod </a:t>
            </a:r>
            <a:r>
              <a:rPr lang="en-US" altLang="en-US" sz="868" err="1">
                <a:latin typeface="+mj-lt"/>
                <a:ea typeface="Lucida Grande"/>
                <a:cs typeface="Lucida Grande"/>
                <a:sym typeface="Lucida Grande"/>
              </a:rPr>
              <a:t>tincidunt</a:t>
            </a:r>
            <a:r>
              <a:rPr lang="en-US" altLang="en-US" sz="868">
                <a:latin typeface="+mj-lt"/>
                <a:ea typeface="Lucida Grande"/>
                <a:cs typeface="Lucida Grande"/>
                <a:sym typeface="Lucida Grande"/>
              </a:rPr>
              <a:t> ut laoreet dolore magna aliquam erat volutpat. Ut </a:t>
            </a:r>
            <a:r>
              <a:rPr lang="en-US" altLang="en-US" sz="868" err="1">
                <a:latin typeface="+mj-lt"/>
                <a:ea typeface="Lucida Grande"/>
                <a:cs typeface="Lucida Grande"/>
                <a:sym typeface="Lucida Grande"/>
              </a:rPr>
              <a:t>wisi</a:t>
            </a:r>
            <a:r>
              <a:rPr lang="en-US" altLang="en-US" sz="868">
                <a:latin typeface="+mj-lt"/>
                <a:ea typeface="Lucida Grande"/>
                <a:cs typeface="Lucida Grande"/>
                <a:sym typeface="Lucida Grande"/>
              </a:rPr>
              <a:t> enim ad minim </a:t>
            </a:r>
            <a:r>
              <a:rPr lang="en-US" altLang="en-US" sz="868" err="1">
                <a:latin typeface="+mj-lt"/>
                <a:ea typeface="Lucida Grande"/>
                <a:cs typeface="Lucida Grande"/>
                <a:sym typeface="Lucida Grande"/>
              </a:rPr>
              <a:t>veniam</a:t>
            </a:r>
            <a:r>
              <a:rPr lang="en-US" altLang="en-US" sz="868">
                <a:latin typeface="+mj-lt"/>
                <a:ea typeface="Lucida Grande"/>
                <a:cs typeface="Lucida Grande"/>
                <a:sym typeface="Lucida Grande"/>
              </a:rPr>
              <a:t>, quis </a:t>
            </a:r>
            <a:r>
              <a:rPr lang="en-US" altLang="en-US" sz="868" err="1">
                <a:latin typeface="+mj-lt"/>
                <a:ea typeface="Lucida Grande"/>
                <a:cs typeface="Lucida Grande"/>
                <a:sym typeface="Lucida Grande"/>
              </a:rPr>
              <a:t>nostrud</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exerci</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tation</a:t>
            </a:r>
            <a:r>
              <a:rPr lang="en-US" altLang="en-US" sz="868">
                <a:latin typeface="+mj-lt"/>
                <a:ea typeface="Lucida Grande"/>
                <a:cs typeface="Lucida Grande"/>
                <a:sym typeface="Lucida Grande"/>
              </a:rPr>
              <a:t> ullamcorper suscipit </a:t>
            </a:r>
            <a:r>
              <a:rPr lang="en-US" altLang="en-US" sz="868" err="1">
                <a:latin typeface="+mj-lt"/>
                <a:ea typeface="Lucida Grande"/>
                <a:cs typeface="Lucida Grande"/>
                <a:sym typeface="Lucida Grande"/>
              </a:rPr>
              <a:t>lobortis</a:t>
            </a:r>
            <a:r>
              <a:rPr lang="en-US" altLang="en-US" sz="868">
                <a:latin typeface="+mj-lt"/>
                <a:ea typeface="Lucida Grande"/>
                <a:cs typeface="Lucida Grande"/>
                <a:sym typeface="Lucida Grande"/>
              </a:rPr>
              <a:t> nisl ut </a:t>
            </a:r>
            <a:r>
              <a:rPr lang="en-US" altLang="en-US" sz="868" err="1">
                <a:latin typeface="+mj-lt"/>
                <a:ea typeface="Lucida Grande"/>
                <a:cs typeface="Lucida Grande"/>
                <a:sym typeface="Lucida Grande"/>
              </a:rPr>
              <a:t>aliquip</a:t>
            </a:r>
            <a:r>
              <a:rPr lang="en-US" altLang="en-US" sz="868">
                <a:latin typeface="+mj-lt"/>
                <a:ea typeface="Lucida Grande"/>
                <a:cs typeface="Lucida Grande"/>
                <a:sym typeface="Lucida Grande"/>
              </a:rPr>
              <a:t> ex </a:t>
            </a:r>
            <a:r>
              <a:rPr lang="en-US" altLang="en-US" sz="868" err="1">
                <a:latin typeface="+mj-lt"/>
                <a:ea typeface="Lucida Grande"/>
                <a:cs typeface="Lucida Grande"/>
                <a:sym typeface="Lucida Grande"/>
              </a:rPr>
              <a:t>ea</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commodo</a:t>
            </a:r>
            <a:r>
              <a:rPr lang="en-US" altLang="en-US" sz="868">
                <a:latin typeface="+mj-lt"/>
                <a:ea typeface="Lucida Grande"/>
                <a:cs typeface="Lucida Grande"/>
                <a:sym typeface="Lucida Grande"/>
              </a:rPr>
              <a:t> consequat. Duis </a:t>
            </a:r>
            <a:r>
              <a:rPr lang="en-US" altLang="en-US" sz="868" err="1">
                <a:latin typeface="+mj-lt"/>
                <a:ea typeface="Lucida Grande"/>
                <a:cs typeface="Lucida Grande"/>
                <a:sym typeface="Lucida Grande"/>
              </a:rPr>
              <a:t>autem</a:t>
            </a:r>
            <a:r>
              <a:rPr lang="en-US" altLang="en-US" sz="868">
                <a:latin typeface="+mj-lt"/>
                <a:ea typeface="Lucida Grande"/>
                <a:cs typeface="Lucida Grande"/>
                <a:sym typeface="Lucida Grande"/>
              </a:rPr>
              <a:t> vel </a:t>
            </a:r>
            <a:r>
              <a:rPr lang="en-US" altLang="en-US" sz="868" err="1">
                <a:latin typeface="+mj-lt"/>
                <a:ea typeface="Lucida Grande"/>
                <a:cs typeface="Lucida Grande"/>
                <a:sym typeface="Lucida Grande"/>
              </a:rPr>
              <a:t>eum</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iriure</a:t>
            </a:r>
            <a:r>
              <a:rPr lang="en-US" altLang="en-US" sz="868">
                <a:latin typeface="+mj-lt"/>
                <a:ea typeface="Lucida Grande"/>
                <a:cs typeface="Lucida Grande"/>
                <a:sym typeface="Lucida Grande"/>
              </a:rPr>
              <a:t> dolor in hendrerit in vulputate velit </a:t>
            </a:r>
            <a:r>
              <a:rPr lang="en-US" altLang="en-US" sz="868" err="1">
                <a:latin typeface="+mj-lt"/>
                <a:ea typeface="Lucida Grande"/>
                <a:cs typeface="Lucida Grande"/>
                <a:sym typeface="Lucida Grande"/>
              </a:rPr>
              <a:t>esse</a:t>
            </a:r>
            <a:r>
              <a:rPr lang="en-US" altLang="en-US" sz="868">
                <a:latin typeface="+mj-lt"/>
                <a:ea typeface="Lucida Grande"/>
                <a:cs typeface="Lucida Grande"/>
                <a:sym typeface="Lucida Grande"/>
              </a:rPr>
              <a:t> molestie consequat, vel </a:t>
            </a:r>
            <a:r>
              <a:rPr lang="en-US" altLang="en-US" sz="868" err="1">
                <a:latin typeface="+mj-lt"/>
                <a:ea typeface="Lucida Grande"/>
                <a:cs typeface="Lucida Grande"/>
                <a:sym typeface="Lucida Grande"/>
              </a:rPr>
              <a:t>illum</a:t>
            </a:r>
            <a:r>
              <a:rPr lang="en-US" altLang="en-US" sz="868">
                <a:latin typeface="+mj-lt"/>
                <a:ea typeface="Lucida Grande"/>
                <a:cs typeface="Lucida Grande"/>
                <a:sym typeface="Lucida Grande"/>
              </a:rPr>
              <a:t> dolore </a:t>
            </a:r>
            <a:r>
              <a:rPr lang="en-US" altLang="en-US" sz="868" err="1">
                <a:latin typeface="+mj-lt"/>
                <a:ea typeface="Lucida Grande"/>
                <a:cs typeface="Lucida Grande"/>
                <a:sym typeface="Lucida Grande"/>
              </a:rPr>
              <a:t>eu</a:t>
            </a:r>
            <a:r>
              <a:rPr lang="en-US" altLang="en-US" sz="868">
                <a:latin typeface="+mj-lt"/>
                <a:ea typeface="Lucida Grande"/>
                <a:cs typeface="Lucida Grande"/>
                <a:sym typeface="Lucida Grande"/>
              </a:rPr>
              <a:t> feugiat nulla facilisis at </a:t>
            </a:r>
            <a:r>
              <a:rPr lang="en-US" altLang="en-US" sz="868" err="1">
                <a:latin typeface="+mj-lt"/>
                <a:ea typeface="Lucida Grande"/>
                <a:cs typeface="Lucida Grande"/>
                <a:sym typeface="Lucida Grande"/>
              </a:rPr>
              <a:t>vero</a:t>
            </a:r>
            <a:r>
              <a:rPr lang="en-US" altLang="en-US" sz="868">
                <a:latin typeface="+mj-lt"/>
                <a:ea typeface="Lucida Grande"/>
                <a:cs typeface="Lucida Grande"/>
                <a:sym typeface="Lucida Grande"/>
              </a:rPr>
              <a:t> eros et </a:t>
            </a:r>
            <a:r>
              <a:rPr lang="en-US" altLang="en-US" sz="868" err="1">
                <a:latin typeface="+mj-lt"/>
                <a:ea typeface="Lucida Grande"/>
                <a:cs typeface="Lucida Grande"/>
                <a:sym typeface="Lucida Grande"/>
              </a:rPr>
              <a:t>accumsan</a:t>
            </a:r>
            <a:r>
              <a:rPr lang="en-US" altLang="en-US" sz="868">
                <a:latin typeface="+mj-lt"/>
                <a:ea typeface="Lucida Grande"/>
                <a:cs typeface="Lucida Grande"/>
                <a:sym typeface="Lucida Grande"/>
              </a:rPr>
              <a:t> et </a:t>
            </a:r>
            <a:r>
              <a:rPr lang="en-US" altLang="en-US" sz="868" err="1">
                <a:latin typeface="+mj-lt"/>
                <a:ea typeface="Lucida Grande"/>
                <a:cs typeface="Lucida Grande"/>
                <a:sym typeface="Lucida Grande"/>
              </a:rPr>
              <a:t>iusto</a:t>
            </a:r>
            <a:r>
              <a:rPr lang="en-US" altLang="en-US" sz="868">
                <a:latin typeface="+mj-lt"/>
                <a:ea typeface="Lucida Grande"/>
                <a:cs typeface="Lucida Grande"/>
                <a:sym typeface="Lucida Grande"/>
              </a:rPr>
              <a:t> odio dignissim qui blandit </a:t>
            </a:r>
            <a:r>
              <a:rPr lang="en-US" altLang="en-US" sz="868" err="1">
                <a:latin typeface="+mj-lt"/>
                <a:ea typeface="Lucida Grande"/>
                <a:cs typeface="Lucida Grande"/>
                <a:sym typeface="Lucida Grande"/>
              </a:rPr>
              <a:t>praesent</a:t>
            </a:r>
            <a:r>
              <a:rPr lang="en-US" altLang="en-US" sz="868">
                <a:latin typeface="+mj-lt"/>
                <a:ea typeface="Lucida Grande"/>
                <a:cs typeface="Lucida Grande"/>
                <a:sym typeface="Lucida Grande"/>
              </a:rPr>
              <a:t> </a:t>
            </a:r>
            <a:r>
              <a:rPr lang="en-US" altLang="en-US" sz="868" err="1">
                <a:latin typeface="+mj-lt"/>
                <a:ea typeface="Lucida Grande"/>
                <a:cs typeface="Lucida Grande"/>
                <a:sym typeface="Lucida Grande"/>
              </a:rPr>
              <a:t>luptatum</a:t>
            </a:r>
            <a:r>
              <a:rPr lang="en-US" altLang="en-US" sz="868">
                <a:latin typeface="+mj-lt"/>
                <a:ea typeface="Lucida Grande"/>
                <a:cs typeface="Lucida Grande"/>
                <a:sym typeface="Lucida Grande"/>
              </a:rPr>
              <a:t>.</a:t>
            </a:r>
          </a:p>
          <a:p>
            <a:pPr eaLnBrk="1" hangingPunct="1">
              <a:lnSpc>
                <a:spcPct val="150000"/>
              </a:lnSpc>
            </a:pPr>
            <a:r>
              <a:rPr lang="en-US" altLang="en-US" sz="868">
                <a:latin typeface="+mj-lt"/>
              </a:rPr>
              <a:t>Ut </a:t>
            </a:r>
            <a:r>
              <a:rPr lang="en-US" altLang="en-US" sz="868" err="1">
                <a:latin typeface="+mj-lt"/>
              </a:rPr>
              <a:t>wisi</a:t>
            </a:r>
            <a:r>
              <a:rPr lang="en-US" altLang="en-US" sz="868">
                <a:latin typeface="+mj-lt"/>
              </a:rPr>
              <a:t> enim ad minim </a:t>
            </a:r>
            <a:r>
              <a:rPr lang="en-US" altLang="en-US" sz="868" err="1">
                <a:latin typeface="+mj-lt"/>
              </a:rPr>
              <a:t>veniam</a:t>
            </a:r>
            <a:r>
              <a:rPr lang="en-US" altLang="en-US" sz="868">
                <a:latin typeface="+mj-lt"/>
              </a:rPr>
              <a:t>, quis </a:t>
            </a:r>
            <a:r>
              <a:rPr lang="en-US" altLang="en-US" sz="868" err="1">
                <a:latin typeface="+mj-lt"/>
              </a:rPr>
              <a:t>nostrud</a:t>
            </a:r>
            <a:r>
              <a:rPr lang="en-US" altLang="en-US" sz="868">
                <a:latin typeface="+mj-lt"/>
              </a:rPr>
              <a:t> </a:t>
            </a:r>
            <a:r>
              <a:rPr lang="en-US" altLang="en-US" sz="868" err="1">
                <a:latin typeface="+mj-lt"/>
              </a:rPr>
              <a:t>exerci</a:t>
            </a:r>
            <a:r>
              <a:rPr lang="en-US" altLang="en-US" sz="868">
                <a:latin typeface="+mj-lt"/>
              </a:rPr>
              <a:t> </a:t>
            </a:r>
            <a:r>
              <a:rPr lang="en-US" altLang="en-US" sz="868" err="1">
                <a:latin typeface="+mj-lt"/>
              </a:rPr>
              <a:t>tation</a:t>
            </a:r>
            <a:r>
              <a:rPr lang="en-US" altLang="en-US" sz="868">
                <a:latin typeface="+mj-lt"/>
              </a:rPr>
              <a:t> ullamcorper suscipit </a:t>
            </a:r>
            <a:r>
              <a:rPr lang="en-US" altLang="en-US" sz="868" err="1">
                <a:latin typeface="+mj-lt"/>
              </a:rPr>
              <a:t>lobortis</a:t>
            </a:r>
            <a:r>
              <a:rPr lang="en-US" altLang="en-US" sz="868">
                <a:latin typeface="+mj-lt"/>
              </a:rPr>
              <a:t> nisl ut </a:t>
            </a:r>
            <a:r>
              <a:rPr lang="en-US" altLang="en-US" sz="868" err="1">
                <a:latin typeface="+mj-lt"/>
              </a:rPr>
              <a:t>aliquip</a:t>
            </a:r>
            <a:r>
              <a:rPr lang="en-US" altLang="en-US" sz="868">
                <a:latin typeface="+mj-lt"/>
              </a:rPr>
              <a:t> ex </a:t>
            </a:r>
            <a:r>
              <a:rPr lang="en-US" altLang="en-US" sz="868" err="1">
                <a:latin typeface="+mj-lt"/>
              </a:rPr>
              <a:t>ea</a:t>
            </a:r>
            <a:r>
              <a:rPr lang="en-US" altLang="en-US" sz="868">
                <a:latin typeface="+mj-lt"/>
              </a:rPr>
              <a:t> </a:t>
            </a:r>
            <a:r>
              <a:rPr lang="en-US" altLang="en-US" sz="868" err="1">
                <a:latin typeface="+mj-lt"/>
              </a:rPr>
              <a:t>commodo</a:t>
            </a:r>
            <a:r>
              <a:rPr lang="en-US" altLang="en-US" sz="868">
                <a:latin typeface="+mj-lt"/>
              </a:rPr>
              <a:t> consequat. Duis </a:t>
            </a:r>
            <a:r>
              <a:rPr lang="en-US" altLang="en-US" sz="868" err="1">
                <a:latin typeface="+mj-lt"/>
              </a:rPr>
              <a:t>autem</a:t>
            </a:r>
            <a:r>
              <a:rPr lang="en-US" altLang="en-US" sz="868">
                <a:latin typeface="+mj-lt"/>
              </a:rPr>
              <a:t> vel </a:t>
            </a:r>
            <a:r>
              <a:rPr lang="en-US" altLang="en-US" sz="868" err="1">
                <a:latin typeface="+mj-lt"/>
              </a:rPr>
              <a:t>eum</a:t>
            </a:r>
            <a:r>
              <a:rPr lang="en-US" altLang="en-US" sz="868">
                <a:latin typeface="+mj-lt"/>
              </a:rPr>
              <a:t> </a:t>
            </a:r>
            <a:r>
              <a:rPr lang="en-US" altLang="en-US" sz="868" err="1">
                <a:latin typeface="+mj-lt"/>
              </a:rPr>
              <a:t>iriure</a:t>
            </a:r>
            <a:r>
              <a:rPr lang="en-US" altLang="en-US" sz="868">
                <a:latin typeface="+mj-lt"/>
              </a:rPr>
              <a:t> dolor.</a:t>
            </a:r>
            <a:endParaRPr lang="en-US"/>
          </a:p>
        </p:txBody>
      </p:sp>
      <p:sp>
        <p:nvSpPr>
          <p:cNvPr id="5" name="Title 4">
            <a:extLst>
              <a:ext uri="{FF2B5EF4-FFF2-40B4-BE49-F238E27FC236}">
                <a16:creationId xmlns:a16="http://schemas.microsoft.com/office/drawing/2014/main" id="{26185A7B-60B0-45F8-B212-7B651D0FAE4A}"/>
              </a:ext>
            </a:extLst>
          </p:cNvPr>
          <p:cNvSpPr>
            <a:spLocks noGrp="1"/>
          </p:cNvSpPr>
          <p:nvPr>
            <p:ph type="title"/>
          </p:nvPr>
        </p:nvSpPr>
        <p:spPr>
          <a:xfrm>
            <a:off x="500065" y="676115"/>
            <a:ext cx="6520220" cy="2066590"/>
          </a:xfrm>
        </p:spPr>
        <p:txBody>
          <a:bodyPr>
            <a:normAutofit/>
          </a:bodyPr>
          <a:lstStyle>
            <a:lvl1pPr>
              <a:defRPr sz="2480" b="1"/>
            </a:lvl1pPr>
          </a:lstStyle>
          <a:p>
            <a:r>
              <a:rPr lang="en-US"/>
              <a:t>Click to edit Master title style</a:t>
            </a:r>
            <a:endParaRPr lang="en-GB"/>
          </a:p>
        </p:txBody>
      </p:sp>
      <p:sp>
        <p:nvSpPr>
          <p:cNvPr id="27" name="Text Placeholder 26">
            <a:extLst>
              <a:ext uri="{FF2B5EF4-FFF2-40B4-BE49-F238E27FC236}">
                <a16:creationId xmlns:a16="http://schemas.microsoft.com/office/drawing/2014/main" id="{F35D7854-5A2A-435D-B123-19F1A9B586F4}"/>
              </a:ext>
            </a:extLst>
          </p:cNvPr>
          <p:cNvSpPr>
            <a:spLocks noGrp="1"/>
          </p:cNvSpPr>
          <p:nvPr>
            <p:ph type="body" sz="quarter" idx="10" hasCustomPrompt="1"/>
          </p:nvPr>
        </p:nvSpPr>
        <p:spPr>
          <a:xfrm>
            <a:off x="497192" y="2359897"/>
            <a:ext cx="2391928" cy="507365"/>
          </a:xfrm>
        </p:spPr>
        <p:txBody>
          <a:bodyPr/>
          <a:lstStyle>
            <a:lvl1pPr marL="0" indent="0">
              <a:buNone/>
              <a:defRPr sz="1240">
                <a:solidFill>
                  <a:srgbClr val="FFC000"/>
                </a:solidFill>
              </a:defRPr>
            </a:lvl1pPr>
          </a:lstStyle>
          <a:p>
            <a:pPr lvl="0"/>
            <a:r>
              <a:rPr lang="en-US"/>
              <a:t>Some nice sub heading here</a:t>
            </a:r>
            <a:endParaRPr lang="en-GB"/>
          </a:p>
        </p:txBody>
      </p:sp>
      <p:grpSp>
        <p:nvGrpSpPr>
          <p:cNvPr id="17" name="Group 16">
            <a:extLst>
              <a:ext uri="{FF2B5EF4-FFF2-40B4-BE49-F238E27FC236}">
                <a16:creationId xmlns:a16="http://schemas.microsoft.com/office/drawing/2014/main" id="{53CE41F0-F721-42E9-BAA4-EEECA5343A95}"/>
              </a:ext>
            </a:extLst>
          </p:cNvPr>
          <p:cNvGrpSpPr/>
          <p:nvPr userDrawn="1"/>
        </p:nvGrpSpPr>
        <p:grpSpPr>
          <a:xfrm>
            <a:off x="717212" y="10014616"/>
            <a:ext cx="179136" cy="100942"/>
            <a:chOff x="245800" y="268465"/>
            <a:chExt cx="581718" cy="130369"/>
          </a:xfrm>
        </p:grpSpPr>
        <p:sp>
          <p:nvSpPr>
            <p:cNvPr id="18" name="Oval 17">
              <a:extLst>
                <a:ext uri="{FF2B5EF4-FFF2-40B4-BE49-F238E27FC236}">
                  <a16:creationId xmlns:a16="http://schemas.microsoft.com/office/drawing/2014/main" id="{92079509-0CC0-4EDB-BCC0-F876294CD394}"/>
                </a:ext>
              </a:extLst>
            </p:cNvPr>
            <p:cNvSpPr/>
            <p:nvPr/>
          </p:nvSpPr>
          <p:spPr>
            <a:xfrm>
              <a:off x="245800" y="273680"/>
              <a:ext cx="125154" cy="1251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16"/>
            </a:p>
          </p:txBody>
        </p:sp>
        <p:sp>
          <p:nvSpPr>
            <p:cNvPr id="19" name="Oval 18">
              <a:extLst>
                <a:ext uri="{FF2B5EF4-FFF2-40B4-BE49-F238E27FC236}">
                  <a16:creationId xmlns:a16="http://schemas.microsoft.com/office/drawing/2014/main" id="{E08A686B-19B7-4DD9-A25E-ED0498DB5E11}"/>
                </a:ext>
              </a:extLst>
            </p:cNvPr>
            <p:cNvSpPr/>
            <p:nvPr/>
          </p:nvSpPr>
          <p:spPr>
            <a:xfrm>
              <a:off x="474082" y="268465"/>
              <a:ext cx="125154" cy="1251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16"/>
            </a:p>
          </p:txBody>
        </p:sp>
        <p:sp>
          <p:nvSpPr>
            <p:cNvPr id="20" name="Oval 19">
              <a:extLst>
                <a:ext uri="{FF2B5EF4-FFF2-40B4-BE49-F238E27FC236}">
                  <a16:creationId xmlns:a16="http://schemas.microsoft.com/office/drawing/2014/main" id="{B4EE2E26-52FF-4C38-8F0F-C7E1EADCA795}"/>
                </a:ext>
              </a:extLst>
            </p:cNvPr>
            <p:cNvSpPr/>
            <p:nvPr/>
          </p:nvSpPr>
          <p:spPr>
            <a:xfrm>
              <a:off x="702364" y="268465"/>
              <a:ext cx="125154" cy="1251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16"/>
            </a:p>
          </p:txBody>
        </p:sp>
      </p:grpSp>
      <p:sp>
        <p:nvSpPr>
          <p:cNvPr id="22" name="Rectangle 21">
            <a:extLst>
              <a:ext uri="{FF2B5EF4-FFF2-40B4-BE49-F238E27FC236}">
                <a16:creationId xmlns:a16="http://schemas.microsoft.com/office/drawing/2014/main" id="{CA928352-FDA2-4FC4-B20B-E519893E6240}"/>
              </a:ext>
            </a:extLst>
          </p:cNvPr>
          <p:cNvSpPr/>
          <p:nvPr userDrawn="1"/>
        </p:nvSpPr>
        <p:spPr>
          <a:xfrm>
            <a:off x="6341" y="9750296"/>
            <a:ext cx="740908" cy="245003"/>
          </a:xfrm>
          <a:prstGeom prst="rect">
            <a:avLst/>
          </a:prstGeom>
        </p:spPr>
        <p:txBody>
          <a:bodyPr wrap="none">
            <a:spAutoFit/>
          </a:bodyPr>
          <a:lstStyle/>
          <a:p>
            <a:pPr algn="r"/>
            <a:r>
              <a:rPr lang="en-US" altLang="en-US" sz="744">
                <a:solidFill>
                  <a:schemeClr val="bg2">
                    <a:lumMod val="75000"/>
                  </a:schemeClr>
                </a:solidFill>
              </a:rPr>
              <a:t>pay360.com</a:t>
            </a:r>
            <a:r>
              <a:rPr lang="en-US" altLang="en-US" sz="992">
                <a:solidFill>
                  <a:schemeClr val="bg2">
                    <a:lumMod val="75000"/>
                  </a:schemeClr>
                </a:solidFill>
              </a:rPr>
              <a:t> </a:t>
            </a:r>
            <a:endParaRPr lang="en-GB" sz="992">
              <a:solidFill>
                <a:schemeClr val="bg2">
                  <a:lumMod val="75000"/>
                </a:schemeClr>
              </a:solidFill>
            </a:endParaRPr>
          </a:p>
        </p:txBody>
      </p:sp>
      <p:sp>
        <p:nvSpPr>
          <p:cNvPr id="10" name="Slide Number Placeholder 5">
            <a:extLst>
              <a:ext uri="{FF2B5EF4-FFF2-40B4-BE49-F238E27FC236}">
                <a16:creationId xmlns:a16="http://schemas.microsoft.com/office/drawing/2014/main" id="{A8E0C0FD-B621-41A1-804D-C1FDA3B28FA5}"/>
              </a:ext>
            </a:extLst>
          </p:cNvPr>
          <p:cNvSpPr>
            <a:spLocks noGrp="1"/>
          </p:cNvSpPr>
          <p:nvPr>
            <p:ph type="sldNum" sz="quarter" idx="4"/>
          </p:nvPr>
        </p:nvSpPr>
        <p:spPr>
          <a:xfrm>
            <a:off x="2520797" y="9780285"/>
            <a:ext cx="2518082" cy="569240"/>
          </a:xfrm>
          <a:prstGeom prst="rect">
            <a:avLst/>
          </a:prstGeom>
        </p:spPr>
        <p:txBody>
          <a:bodyPr vert="horz" lIns="91440" tIns="45720" rIns="91440" bIns="45720" rtlCol="0" anchor="ctr"/>
          <a:lstStyle>
            <a:lvl1pPr algn="ctr">
              <a:defRPr sz="651">
                <a:solidFill>
                  <a:schemeClr val="tx1">
                    <a:tint val="75000"/>
                  </a:schemeClr>
                </a:solidFill>
              </a:defRPr>
            </a:lvl1pPr>
          </a:lstStyle>
          <a:p>
            <a:fld id="{E6358351-3329-4DFC-B0CA-17415345F1FC}" type="slidenum">
              <a:rPr lang="en-GB" smtClean="0"/>
              <a:pPr/>
              <a:t>‹#›</a:t>
            </a:fld>
            <a:endParaRPr lang="en-GB"/>
          </a:p>
        </p:txBody>
      </p:sp>
    </p:spTree>
    <p:extLst>
      <p:ext uri="{BB962C8B-B14F-4D97-AF65-F5344CB8AC3E}">
        <p14:creationId xmlns:p14="http://schemas.microsoft.com/office/powerpoint/2010/main" val="120072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960" y="1749795"/>
            <a:ext cx="5669756" cy="3722335"/>
          </a:xfrm>
        </p:spPr>
        <p:txBody>
          <a:bodyPr anchor="b"/>
          <a:lstStyle>
            <a:lvl1pPr algn="ctr">
              <a:defRPr sz="3721"/>
            </a:lvl1pPr>
          </a:lstStyle>
          <a:p>
            <a:r>
              <a:rPr lang="en-US"/>
              <a:t>Click to edit Master title style</a:t>
            </a:r>
            <a:endParaRPr lang="en-GB"/>
          </a:p>
        </p:txBody>
      </p:sp>
      <p:sp>
        <p:nvSpPr>
          <p:cNvPr id="3" name="Subtitle 2"/>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n-US"/>
              <a:t>Click to edit Master subtitle style</a:t>
            </a:r>
            <a:endParaRPr lang="en-GB"/>
          </a:p>
        </p:txBody>
      </p:sp>
      <p:sp>
        <p:nvSpPr>
          <p:cNvPr id="6" name="Slide Number Placeholder 5"/>
          <p:cNvSpPr>
            <a:spLocks noGrp="1"/>
          </p:cNvSpPr>
          <p:nvPr>
            <p:ph type="sldNum" sz="quarter" idx="12"/>
          </p:nvPr>
        </p:nvSpPr>
        <p:spPr>
          <a:xfrm>
            <a:off x="2520797" y="9780285"/>
            <a:ext cx="2518082" cy="569240"/>
          </a:xfrm>
        </p:spPr>
        <p:txBody>
          <a:bodyPr/>
          <a:lstStyle/>
          <a:p>
            <a:fld id="{E6358351-3329-4DFC-B0CA-17415345F1FC}" type="slidenum">
              <a:rPr lang="en-GB" smtClean="0"/>
              <a:t>‹#›</a:t>
            </a:fld>
            <a:endParaRPr lang="en-GB"/>
          </a:p>
        </p:txBody>
      </p:sp>
    </p:spTree>
    <p:extLst>
      <p:ext uri="{BB962C8B-B14F-4D97-AF65-F5344CB8AC3E}">
        <p14:creationId xmlns:p14="http://schemas.microsoft.com/office/powerpoint/2010/main" val="140997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0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4C3636-43F1-406E-AAD2-5F8C3BA41756}"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20" name="Picture Placeholder 19">
            <a:extLst>
              <a:ext uri="{FF2B5EF4-FFF2-40B4-BE49-F238E27FC236}">
                <a16:creationId xmlns:a16="http://schemas.microsoft.com/office/drawing/2014/main" id="{43DBA9C4-BD21-4196-BE6F-4807D0459F5C}"/>
              </a:ext>
            </a:extLst>
          </p:cNvPr>
          <p:cNvSpPr>
            <a:spLocks noGrp="1"/>
          </p:cNvSpPr>
          <p:nvPr>
            <p:ph type="pic" sz="quarter" idx="13"/>
          </p:nvPr>
        </p:nvSpPr>
        <p:spPr>
          <a:xfrm>
            <a:off x="0" y="0"/>
            <a:ext cx="7559675" cy="10691813"/>
          </a:xfrm>
          <a:prstGeom prst="rect">
            <a:avLst/>
          </a:prstGeom>
        </p:spPr>
        <p:txBody>
          <a:bodyPr wrap="square">
            <a:noAutofit/>
          </a:bodyPr>
          <a:lstStyle/>
          <a:p>
            <a:endParaRPr lang="en-GB"/>
          </a:p>
        </p:txBody>
      </p:sp>
    </p:spTree>
    <p:extLst>
      <p:ext uri="{BB962C8B-B14F-4D97-AF65-F5344CB8AC3E}">
        <p14:creationId xmlns:p14="http://schemas.microsoft.com/office/powerpoint/2010/main" val="358480474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2520797" y="10089159"/>
            <a:ext cx="2518082" cy="569240"/>
          </a:xfrm>
          <a:prstGeom prst="rect">
            <a:avLst/>
          </a:prstGeom>
        </p:spPr>
        <p:txBody>
          <a:bodyPr vert="horz" lIns="91440" tIns="45720" rIns="91440" bIns="45720" rtlCol="0" anchor="ctr"/>
          <a:lstStyle>
            <a:lvl1pPr algn="ctr">
              <a:defRPr sz="496">
                <a:solidFill>
                  <a:schemeClr val="tx1">
                    <a:tint val="75000"/>
                  </a:schemeClr>
                </a:solidFill>
              </a:defRPr>
            </a:lvl1pPr>
          </a:lstStyle>
          <a:p>
            <a:fld id="{E6358351-3329-4DFC-B0CA-17415345F1FC}" type="slidenum">
              <a:rPr lang="en-GB" smtClean="0"/>
              <a:pPr/>
              <a:t>‹#›</a:t>
            </a:fld>
            <a:endParaRPr lang="en-GB"/>
          </a:p>
        </p:txBody>
      </p:sp>
    </p:spTree>
    <p:extLst>
      <p:ext uri="{BB962C8B-B14F-4D97-AF65-F5344CB8AC3E}">
        <p14:creationId xmlns:p14="http://schemas.microsoft.com/office/powerpoint/2010/main" val="393732992"/>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708" r:id="rId3"/>
  </p:sldLayoutIdLst>
  <p:hf sldNum="0" hdr="0" ftr="0" dt="0"/>
  <p:txStyles>
    <p:titleStyle>
      <a:lvl1pPr algn="l" defTabSz="567019" rtl="0" eaLnBrk="1" latinLnBrk="0" hangingPunct="1">
        <a:lnSpc>
          <a:spcPct val="90000"/>
        </a:lnSpc>
        <a:spcBef>
          <a:spcPct val="0"/>
        </a:spcBef>
        <a:buNone/>
        <a:defRPr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5">
          <p15:clr>
            <a:srgbClr val="F26B43"/>
          </p15:clr>
        </p15:guide>
        <p15:guide id="2" pos="41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uilding, person, outdoor, yellow&#10;&#10;Description automatically generated">
            <a:extLst>
              <a:ext uri="{FF2B5EF4-FFF2-40B4-BE49-F238E27FC236}">
                <a16:creationId xmlns:a16="http://schemas.microsoft.com/office/drawing/2014/main" id="{1B5B8B7D-8BCB-4588-B423-09FB26906CBD}"/>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0"/>
            <a:ext cx="7559675" cy="10691813"/>
          </a:xfrm>
        </p:spPr>
      </p:pic>
      <p:sp>
        <p:nvSpPr>
          <p:cNvPr id="28" name="Rectangle 27">
            <a:extLst>
              <a:ext uri="{FF2B5EF4-FFF2-40B4-BE49-F238E27FC236}">
                <a16:creationId xmlns:a16="http://schemas.microsoft.com/office/drawing/2014/main" id="{3A56E8B5-A78A-4609-A505-8732D1678353}"/>
              </a:ext>
            </a:extLst>
          </p:cNvPr>
          <p:cNvSpPr/>
          <p:nvPr/>
        </p:nvSpPr>
        <p:spPr>
          <a:xfrm>
            <a:off x="0" y="0"/>
            <a:ext cx="5989320" cy="10691813"/>
          </a:xfrm>
          <a:prstGeom prst="rect">
            <a:avLst/>
          </a:prstGeom>
          <a:gradFill flip="none" rotWithShape="1">
            <a:gsLst>
              <a:gs pos="0">
                <a:srgbClr val="000000">
                  <a:alpha val="82000"/>
                </a:srgbClr>
              </a:gs>
              <a:gs pos="55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3" name="Slide Number Placeholder 5">
            <a:extLst>
              <a:ext uri="{FF2B5EF4-FFF2-40B4-BE49-F238E27FC236}">
                <a16:creationId xmlns:a16="http://schemas.microsoft.com/office/drawing/2014/main" id="{6D43779E-F78C-43AF-9222-6A977B47DE86}"/>
              </a:ext>
            </a:extLst>
          </p:cNvPr>
          <p:cNvSpPr txBox="1">
            <a:spLocks/>
          </p:cNvSpPr>
          <p:nvPr/>
        </p:nvSpPr>
        <p:spPr>
          <a:xfrm>
            <a:off x="2520797" y="10089159"/>
            <a:ext cx="2518082" cy="56924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0AA754-3BB3-4C4A-81B5-0F66EA2EDD85}" type="slidenum">
              <a:rPr lang="en-GB" smtClean="0"/>
              <a:pPr/>
              <a:t>1</a:t>
            </a:fld>
            <a:endParaRPr lang="en-GB"/>
          </a:p>
        </p:txBody>
      </p:sp>
      <p:sp>
        <p:nvSpPr>
          <p:cNvPr id="74" name="Freeform: Shape 73">
            <a:extLst>
              <a:ext uri="{FF2B5EF4-FFF2-40B4-BE49-F238E27FC236}">
                <a16:creationId xmlns:a16="http://schemas.microsoft.com/office/drawing/2014/main" id="{216F7411-5A81-49C3-9FE0-20209FAFCAC1}"/>
              </a:ext>
            </a:extLst>
          </p:cNvPr>
          <p:cNvSpPr/>
          <p:nvPr/>
        </p:nvSpPr>
        <p:spPr>
          <a:xfrm>
            <a:off x="-2" y="9729933"/>
            <a:ext cx="7559677" cy="961880"/>
          </a:xfrm>
          <a:custGeom>
            <a:avLst/>
            <a:gdLst>
              <a:gd name="connsiteX0" fmla="*/ 2521478 w 7559677"/>
              <a:gd name="connsiteY0" fmla="*/ 62 h 961880"/>
              <a:gd name="connsiteX1" fmla="*/ 3817149 w 7559677"/>
              <a:gd name="connsiteY1" fmla="*/ 18965 h 961880"/>
              <a:gd name="connsiteX2" fmla="*/ 5067058 w 7559677"/>
              <a:gd name="connsiteY2" fmla="*/ 77078 h 961880"/>
              <a:gd name="connsiteX3" fmla="*/ 6008898 w 7559677"/>
              <a:gd name="connsiteY3" fmla="*/ 153870 h 961880"/>
              <a:gd name="connsiteX4" fmla="*/ 6764907 w 7559677"/>
              <a:gd name="connsiteY4" fmla="*/ 241996 h 961880"/>
              <a:gd name="connsiteX5" fmla="*/ 7539028 w 7559677"/>
              <a:gd name="connsiteY5" fmla="*/ 365326 h 961880"/>
              <a:gd name="connsiteX6" fmla="*/ 7559677 w 7559677"/>
              <a:gd name="connsiteY6" fmla="*/ 369415 h 961880"/>
              <a:gd name="connsiteX7" fmla="*/ 7559677 w 7559677"/>
              <a:gd name="connsiteY7" fmla="*/ 961880 h 961880"/>
              <a:gd name="connsiteX8" fmla="*/ 0 w 7559677"/>
              <a:gd name="connsiteY8" fmla="*/ 961880 h 961880"/>
              <a:gd name="connsiteX9" fmla="*/ 0 w 7559677"/>
              <a:gd name="connsiteY9" fmla="*/ 387996 h 961880"/>
              <a:gd name="connsiteX10" fmla="*/ 0 w 7559677"/>
              <a:gd name="connsiteY10" fmla="*/ 374690 h 961880"/>
              <a:gd name="connsiteX11" fmla="*/ 0 w 7559677"/>
              <a:gd name="connsiteY11" fmla="*/ 69096 h 961880"/>
              <a:gd name="connsiteX12" fmla="*/ 20506 w 7559677"/>
              <a:gd name="connsiteY12" fmla="*/ 67419 h 961880"/>
              <a:gd name="connsiteX13" fmla="*/ 689385 w 7559677"/>
              <a:gd name="connsiteY13" fmla="*/ 36447 h 961880"/>
              <a:gd name="connsiteX14" fmla="*/ 2089538 w 7559677"/>
              <a:gd name="connsiteY14" fmla="*/ 3480 h 961880"/>
              <a:gd name="connsiteX15" fmla="*/ 2521478 w 7559677"/>
              <a:gd name="connsiteY15" fmla="*/ 62 h 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9677" h="961880">
                <a:moveTo>
                  <a:pt x="2521478" y="62"/>
                </a:moveTo>
                <a:cubicBezTo>
                  <a:pt x="2953414" y="-731"/>
                  <a:pt x="3385326" y="6154"/>
                  <a:pt x="3817149" y="18965"/>
                </a:cubicBezTo>
                <a:cubicBezTo>
                  <a:pt x="4234130" y="31259"/>
                  <a:pt x="4650954" y="47383"/>
                  <a:pt x="5067058" y="77078"/>
                </a:cubicBezTo>
                <a:cubicBezTo>
                  <a:pt x="5381270" y="99509"/>
                  <a:pt x="5695402" y="124015"/>
                  <a:pt x="6008898" y="153870"/>
                </a:cubicBezTo>
                <a:cubicBezTo>
                  <a:pt x="6261432" y="177976"/>
                  <a:pt x="6513728" y="207113"/>
                  <a:pt x="6764907" y="241996"/>
                </a:cubicBezTo>
                <a:cubicBezTo>
                  <a:pt x="7023665" y="277998"/>
                  <a:pt x="7281067" y="323497"/>
                  <a:pt x="7539028" y="365326"/>
                </a:cubicBezTo>
                <a:lnTo>
                  <a:pt x="7559677" y="369415"/>
                </a:lnTo>
                <a:lnTo>
                  <a:pt x="7559677" y="961880"/>
                </a:lnTo>
                <a:lnTo>
                  <a:pt x="0" y="961880"/>
                </a:lnTo>
                <a:lnTo>
                  <a:pt x="0" y="387996"/>
                </a:lnTo>
                <a:lnTo>
                  <a:pt x="0" y="374690"/>
                </a:lnTo>
                <a:lnTo>
                  <a:pt x="0" y="69096"/>
                </a:lnTo>
                <a:cubicBezTo>
                  <a:pt x="7899" y="68457"/>
                  <a:pt x="14203" y="67739"/>
                  <a:pt x="20506" y="67419"/>
                </a:cubicBezTo>
                <a:cubicBezTo>
                  <a:pt x="243439" y="56802"/>
                  <a:pt x="466292" y="42834"/>
                  <a:pt x="689385" y="36447"/>
                </a:cubicBezTo>
                <a:cubicBezTo>
                  <a:pt x="1156076" y="23037"/>
                  <a:pt x="1622767" y="10105"/>
                  <a:pt x="2089538" y="3480"/>
                </a:cubicBezTo>
                <a:cubicBezTo>
                  <a:pt x="2233519" y="1444"/>
                  <a:pt x="2377500" y="327"/>
                  <a:pt x="2521478" y="62"/>
                </a:cubicBezTo>
                <a:close/>
              </a:path>
            </a:pathLst>
          </a:custGeom>
          <a:solidFill>
            <a:schemeClr val="tx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1" name="Freeform: Shape 70">
            <a:extLst>
              <a:ext uri="{FF2B5EF4-FFF2-40B4-BE49-F238E27FC236}">
                <a16:creationId xmlns:a16="http://schemas.microsoft.com/office/drawing/2014/main" id="{3C72017C-98F7-4900-9514-425190F629B1}"/>
              </a:ext>
            </a:extLst>
          </p:cNvPr>
          <p:cNvSpPr/>
          <p:nvPr/>
        </p:nvSpPr>
        <p:spPr>
          <a:xfrm>
            <a:off x="-2" y="0"/>
            <a:ext cx="7559677" cy="2960769"/>
          </a:xfrm>
          <a:custGeom>
            <a:avLst/>
            <a:gdLst>
              <a:gd name="connsiteX0" fmla="*/ 0 w 7559677"/>
              <a:gd name="connsiteY0" fmla="*/ 0 h 2960769"/>
              <a:gd name="connsiteX1" fmla="*/ 7559677 w 7559677"/>
              <a:gd name="connsiteY1" fmla="*/ 0 h 2960769"/>
              <a:gd name="connsiteX2" fmla="*/ 7559677 w 7559677"/>
              <a:gd name="connsiteY2" fmla="*/ 2960769 h 2960769"/>
              <a:gd name="connsiteX3" fmla="*/ 7539028 w 7559677"/>
              <a:gd name="connsiteY3" fmla="*/ 2956680 h 2960769"/>
              <a:gd name="connsiteX4" fmla="*/ 6764907 w 7559677"/>
              <a:gd name="connsiteY4" fmla="*/ 2833350 h 2960769"/>
              <a:gd name="connsiteX5" fmla="*/ 6008898 w 7559677"/>
              <a:gd name="connsiteY5" fmla="*/ 2745224 h 2960769"/>
              <a:gd name="connsiteX6" fmla="*/ 5067058 w 7559677"/>
              <a:gd name="connsiteY6" fmla="*/ 2668432 h 2960769"/>
              <a:gd name="connsiteX7" fmla="*/ 3817149 w 7559677"/>
              <a:gd name="connsiteY7" fmla="*/ 2610319 h 2960769"/>
              <a:gd name="connsiteX8" fmla="*/ 2521478 w 7559677"/>
              <a:gd name="connsiteY8" fmla="*/ 2591416 h 2960769"/>
              <a:gd name="connsiteX9" fmla="*/ 2089538 w 7559677"/>
              <a:gd name="connsiteY9" fmla="*/ 2594834 h 2960769"/>
              <a:gd name="connsiteX10" fmla="*/ 689385 w 7559677"/>
              <a:gd name="connsiteY10" fmla="*/ 2627801 h 2960769"/>
              <a:gd name="connsiteX11" fmla="*/ 20506 w 7559677"/>
              <a:gd name="connsiteY11" fmla="*/ 2658773 h 2960769"/>
              <a:gd name="connsiteX12" fmla="*/ 0 w 7559677"/>
              <a:gd name="connsiteY12" fmla="*/ 2660450 h 2960769"/>
              <a:gd name="connsiteX13" fmla="*/ 0 w 7559677"/>
              <a:gd name="connsiteY13" fmla="*/ 0 h 29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59677" h="2960769">
                <a:moveTo>
                  <a:pt x="0" y="0"/>
                </a:moveTo>
                <a:lnTo>
                  <a:pt x="7559677" y="0"/>
                </a:lnTo>
                <a:lnTo>
                  <a:pt x="7559677" y="2960769"/>
                </a:lnTo>
                <a:lnTo>
                  <a:pt x="7539028" y="2956680"/>
                </a:lnTo>
                <a:cubicBezTo>
                  <a:pt x="7281067" y="2914851"/>
                  <a:pt x="7023665" y="2869352"/>
                  <a:pt x="6764907" y="2833350"/>
                </a:cubicBezTo>
                <a:cubicBezTo>
                  <a:pt x="6513728" y="2798467"/>
                  <a:pt x="6261432" y="2769330"/>
                  <a:pt x="6008898" y="2745224"/>
                </a:cubicBezTo>
                <a:cubicBezTo>
                  <a:pt x="5695402" y="2715369"/>
                  <a:pt x="5381270" y="2690863"/>
                  <a:pt x="5067058" y="2668432"/>
                </a:cubicBezTo>
                <a:cubicBezTo>
                  <a:pt x="4650954" y="2638737"/>
                  <a:pt x="4234130" y="2622613"/>
                  <a:pt x="3817149" y="2610319"/>
                </a:cubicBezTo>
                <a:cubicBezTo>
                  <a:pt x="3385326" y="2597508"/>
                  <a:pt x="2953414" y="2590623"/>
                  <a:pt x="2521478" y="2591416"/>
                </a:cubicBezTo>
                <a:cubicBezTo>
                  <a:pt x="2377500" y="2591681"/>
                  <a:pt x="2233519" y="2592798"/>
                  <a:pt x="2089538" y="2594834"/>
                </a:cubicBezTo>
                <a:cubicBezTo>
                  <a:pt x="1622767" y="2601459"/>
                  <a:pt x="1156076" y="2614391"/>
                  <a:pt x="689385" y="2627801"/>
                </a:cubicBezTo>
                <a:cubicBezTo>
                  <a:pt x="466292" y="2634188"/>
                  <a:pt x="243439" y="2648156"/>
                  <a:pt x="20506" y="2658773"/>
                </a:cubicBezTo>
                <a:cubicBezTo>
                  <a:pt x="14203" y="2659093"/>
                  <a:pt x="7899" y="2659811"/>
                  <a:pt x="0" y="2660450"/>
                </a:cubicBezTo>
                <a:lnTo>
                  <a:pt x="0" y="0"/>
                </a:lnTo>
                <a:close/>
              </a:path>
            </a:pathLst>
          </a:custGeom>
          <a:gradFill>
            <a:gsLst>
              <a:gs pos="3000">
                <a:schemeClr val="accent2"/>
              </a:gs>
              <a:gs pos="100000">
                <a:schemeClr val="accent1"/>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024FAA8A-9FDF-4FEA-835F-CA0B9AEB3D99}"/>
              </a:ext>
            </a:extLst>
          </p:cNvPr>
          <p:cNvSpPr txBox="1"/>
          <p:nvPr/>
        </p:nvSpPr>
        <p:spPr>
          <a:xfrm>
            <a:off x="1788478" y="10037115"/>
            <a:ext cx="3164521" cy="444674"/>
          </a:xfrm>
          <a:prstGeom prst="rect">
            <a:avLst/>
          </a:prstGeom>
          <a:noFill/>
        </p:spPr>
        <p:txBody>
          <a:bodyPr wrap="square">
            <a:spAutoFit/>
          </a:bodyPr>
          <a:lstStyle/>
          <a:p>
            <a:pPr hangingPunct="0">
              <a:lnSpc>
                <a:spcPct val="120000"/>
              </a:lnSpc>
              <a:spcBef>
                <a:spcPts val="600"/>
              </a:spcBef>
            </a:pPr>
            <a:r>
              <a:rPr lang="en-GB" sz="1000" dirty="0">
                <a:solidFill>
                  <a:schemeClr val="bg1"/>
                </a:solidFill>
                <a:ea typeface="Times New Roman" panose="02020603050405020304" pitchFamily="18" charset="0"/>
              </a:rPr>
              <a:t>Ready to drive your business forward with Evolve? Get started here: [ISV Link  / ISV phone no.]"</a:t>
            </a:r>
          </a:p>
        </p:txBody>
      </p:sp>
      <p:sp>
        <p:nvSpPr>
          <p:cNvPr id="65" name="TextBox 64">
            <a:extLst>
              <a:ext uri="{FF2B5EF4-FFF2-40B4-BE49-F238E27FC236}">
                <a16:creationId xmlns:a16="http://schemas.microsoft.com/office/drawing/2014/main" id="{15C5B9BD-BAF7-480D-8FE1-F5D513B6A4EE}"/>
              </a:ext>
            </a:extLst>
          </p:cNvPr>
          <p:cNvSpPr txBox="1"/>
          <p:nvPr/>
        </p:nvSpPr>
        <p:spPr>
          <a:xfrm>
            <a:off x="464659" y="142733"/>
            <a:ext cx="6336191" cy="2305888"/>
          </a:xfrm>
          <a:prstGeom prst="rect">
            <a:avLst/>
          </a:prstGeom>
          <a:noFill/>
        </p:spPr>
        <p:txBody>
          <a:bodyPr wrap="square">
            <a:spAutoFit/>
          </a:bodyPr>
          <a:lstStyle/>
          <a:p>
            <a:pPr hangingPunct="0"/>
            <a:r>
              <a:rPr lang="en-GB" sz="3600" b="1" dirty="0">
                <a:effectLst/>
                <a:latin typeface="+mj-lt"/>
                <a:ea typeface="Times New Roman" panose="02020603050405020304" pitchFamily="18" charset="0"/>
              </a:rPr>
              <a:t>Powerful payment solutions for your business</a:t>
            </a:r>
            <a:endParaRPr lang="en-GB" sz="3600" dirty="0">
              <a:effectLst/>
              <a:latin typeface="+mj-lt"/>
              <a:ea typeface="Times New Roman" panose="02020603050405020304" pitchFamily="18" charset="0"/>
            </a:endParaRPr>
          </a:p>
          <a:p>
            <a:pPr hangingPunct="0">
              <a:lnSpc>
                <a:spcPct val="120000"/>
              </a:lnSpc>
              <a:spcBef>
                <a:spcPts val="600"/>
              </a:spcBef>
            </a:pPr>
            <a:r>
              <a:rPr lang="en-GB" sz="1050" dirty="0">
                <a:effectLst/>
                <a:latin typeface="+mj-lt"/>
                <a:ea typeface="Times New Roman" panose="02020603050405020304" pitchFamily="18" charset="0"/>
              </a:rPr>
              <a:t>Having efficient payment functionality is a key part of driving your business forward – but it can </a:t>
            </a:r>
            <a:br>
              <a:rPr lang="en-GB" sz="1050" dirty="0">
                <a:effectLst/>
                <a:latin typeface="+mj-lt"/>
                <a:ea typeface="Times New Roman" panose="02020603050405020304" pitchFamily="18" charset="0"/>
              </a:rPr>
            </a:br>
            <a:r>
              <a:rPr lang="en-GB" sz="1050" dirty="0">
                <a:effectLst/>
                <a:latin typeface="+mj-lt"/>
                <a:ea typeface="Times New Roman" panose="02020603050405020304" pitchFamily="18" charset="0"/>
              </a:rPr>
              <a:t>be complex. In a world of smart devices and open banking, fast and convenient payments are </a:t>
            </a:r>
            <a:br>
              <a:rPr lang="en-GB" sz="1050" dirty="0">
                <a:effectLst/>
                <a:latin typeface="+mj-lt"/>
                <a:ea typeface="Times New Roman" panose="02020603050405020304" pitchFamily="18" charset="0"/>
              </a:rPr>
            </a:br>
            <a:r>
              <a:rPr lang="en-GB" sz="1050" dirty="0">
                <a:effectLst/>
                <a:latin typeface="+mj-lt"/>
                <a:ea typeface="Times New Roman" panose="02020603050405020304" pitchFamily="18" charset="0"/>
              </a:rPr>
              <a:t>important for developing and maintaining positive relationships with your customers, and growing </a:t>
            </a:r>
            <a:br>
              <a:rPr lang="en-GB" sz="1050" dirty="0">
                <a:effectLst/>
                <a:latin typeface="+mj-lt"/>
                <a:ea typeface="Times New Roman" panose="02020603050405020304" pitchFamily="18" charset="0"/>
              </a:rPr>
            </a:br>
            <a:r>
              <a:rPr lang="en-GB" sz="1050" dirty="0">
                <a:effectLst/>
                <a:latin typeface="+mj-lt"/>
                <a:ea typeface="Times New Roman" panose="02020603050405020304" pitchFamily="18" charset="0"/>
              </a:rPr>
              <a:t>your business’s efficiency.</a:t>
            </a:r>
          </a:p>
          <a:p>
            <a:pPr hangingPunct="0">
              <a:lnSpc>
                <a:spcPct val="120000"/>
              </a:lnSpc>
              <a:spcBef>
                <a:spcPts val="600"/>
              </a:spcBef>
            </a:pPr>
            <a:r>
              <a:rPr lang="en-GB" sz="1050" b="1" dirty="0">
                <a:effectLst/>
                <a:latin typeface="+mj-lt"/>
                <a:ea typeface="Times New Roman" panose="02020603050405020304" pitchFamily="18" charset="0"/>
              </a:rPr>
              <a:t>Take and manage customer payments with Evolve</a:t>
            </a:r>
            <a:endParaRPr lang="en-GB" sz="1050" dirty="0">
              <a:effectLst/>
              <a:latin typeface="+mj-lt"/>
              <a:ea typeface="Times New Roman" panose="02020603050405020304" pitchFamily="18" charset="0"/>
            </a:endParaRPr>
          </a:p>
        </p:txBody>
      </p:sp>
      <p:sp>
        <p:nvSpPr>
          <p:cNvPr id="82" name="TextBox 81">
            <a:extLst>
              <a:ext uri="{FF2B5EF4-FFF2-40B4-BE49-F238E27FC236}">
                <a16:creationId xmlns:a16="http://schemas.microsoft.com/office/drawing/2014/main" id="{D28DD406-5B74-41F0-80E6-DD891D6D21CC}"/>
              </a:ext>
            </a:extLst>
          </p:cNvPr>
          <p:cNvSpPr txBox="1"/>
          <p:nvPr/>
        </p:nvSpPr>
        <p:spPr>
          <a:xfrm>
            <a:off x="464659" y="2703256"/>
            <a:ext cx="2340000" cy="4516557"/>
          </a:xfrm>
          <a:prstGeom prst="rect">
            <a:avLst/>
          </a:prstGeom>
          <a:noFill/>
        </p:spPr>
        <p:txBody>
          <a:bodyPr wrap="square">
            <a:spAutoFit/>
          </a:bodyPr>
          <a:lstStyle/>
          <a:p>
            <a:pPr hangingPunct="0"/>
            <a:r>
              <a:rPr lang="en-GB" sz="1400" b="1" dirty="0">
                <a:solidFill>
                  <a:schemeClr val="accent1"/>
                </a:solidFill>
                <a:effectLst/>
                <a:latin typeface="+mj-lt"/>
                <a:ea typeface="Times New Roman" panose="02020603050405020304" pitchFamily="18" charset="0"/>
              </a:rPr>
              <a:t>Growing customer relationships with Evolve</a:t>
            </a:r>
          </a:p>
          <a:p>
            <a:pPr hangingPunct="0">
              <a:lnSpc>
                <a:spcPct val="120000"/>
              </a:lnSpc>
              <a:spcBef>
                <a:spcPts val="600"/>
              </a:spcBef>
            </a:pPr>
            <a:r>
              <a:rPr lang="en-GB" sz="1000" dirty="0">
                <a:effectLst/>
                <a:latin typeface="+mj-lt"/>
                <a:ea typeface="Times New Roman" panose="02020603050405020304" pitchFamily="18" charset="0"/>
              </a:rPr>
              <a:t>Evolve helps you tackle the complexities of your payment systems - directly from our software. No more frustrating, time-consuming set-up processes – we now offer a single, integrated payments solution that handles all your payment needs in a clear, intuitive way. </a:t>
            </a:r>
          </a:p>
          <a:p>
            <a:pPr hangingPunct="0">
              <a:lnSpc>
                <a:spcPct val="120000"/>
              </a:lnSpc>
              <a:spcBef>
                <a:spcPts val="600"/>
              </a:spcBef>
            </a:pPr>
            <a:r>
              <a:rPr lang="en-GB" sz="1000" dirty="0">
                <a:effectLst/>
                <a:latin typeface="+mj-lt"/>
                <a:ea typeface="Times New Roman" panose="02020603050405020304" pitchFamily="18" charset="0"/>
              </a:rPr>
              <a:t>That means your customers can make payments quickly, easily, and conveniently using the payment channels that suit them.</a:t>
            </a:r>
          </a:p>
          <a:p>
            <a:pPr hangingPunct="0">
              <a:lnSpc>
                <a:spcPct val="120000"/>
              </a:lnSpc>
              <a:spcBef>
                <a:spcPts val="1800"/>
              </a:spcBef>
            </a:pPr>
            <a:r>
              <a:rPr lang="en-GB" sz="1400" b="1" dirty="0">
                <a:solidFill>
                  <a:schemeClr val="accent1"/>
                </a:solidFill>
                <a:latin typeface="+mj-lt"/>
              </a:rPr>
              <a:t>State of the art functionality </a:t>
            </a:r>
          </a:p>
          <a:p>
            <a:pPr hangingPunct="0">
              <a:lnSpc>
                <a:spcPct val="120000"/>
              </a:lnSpc>
              <a:spcBef>
                <a:spcPts val="600"/>
              </a:spcBef>
            </a:pPr>
            <a:r>
              <a:rPr lang="en-GB" sz="1000" dirty="0">
                <a:effectLst/>
                <a:latin typeface="+mj-lt"/>
                <a:ea typeface="Times New Roman" panose="02020603050405020304" pitchFamily="18" charset="0"/>
              </a:rPr>
              <a:t>Evolve is a best-in-class payment integration, offering all the functionality your business needs to thrive.</a:t>
            </a:r>
          </a:p>
          <a:p>
            <a:pPr hangingPunct="0">
              <a:lnSpc>
                <a:spcPct val="120000"/>
              </a:lnSpc>
              <a:spcBef>
                <a:spcPts val="600"/>
              </a:spcBef>
            </a:pPr>
            <a:endParaRPr lang="en-GB" sz="1000" dirty="0">
              <a:effectLst/>
              <a:latin typeface="+mj-lt"/>
              <a:ea typeface="Times New Roman" panose="02020603050405020304" pitchFamily="18" charset="0"/>
            </a:endParaRPr>
          </a:p>
        </p:txBody>
      </p:sp>
      <p:grpSp>
        <p:nvGrpSpPr>
          <p:cNvPr id="106" name="Group 105">
            <a:extLst>
              <a:ext uri="{FF2B5EF4-FFF2-40B4-BE49-F238E27FC236}">
                <a16:creationId xmlns:a16="http://schemas.microsoft.com/office/drawing/2014/main" id="{2196417C-EEEF-4B14-836F-24C51E8BA912}"/>
              </a:ext>
            </a:extLst>
          </p:cNvPr>
          <p:cNvGrpSpPr/>
          <p:nvPr/>
        </p:nvGrpSpPr>
        <p:grpSpPr>
          <a:xfrm>
            <a:off x="529351" y="7127457"/>
            <a:ext cx="7338296" cy="2422038"/>
            <a:chOff x="529351" y="7127457"/>
            <a:chExt cx="7338296" cy="2422038"/>
          </a:xfrm>
        </p:grpSpPr>
        <p:grpSp>
          <p:nvGrpSpPr>
            <p:cNvPr id="59" name="Group 58">
              <a:extLst>
                <a:ext uri="{FF2B5EF4-FFF2-40B4-BE49-F238E27FC236}">
                  <a16:creationId xmlns:a16="http://schemas.microsoft.com/office/drawing/2014/main" id="{CAE63C70-D82D-4906-B655-343996602A27}"/>
                </a:ext>
              </a:extLst>
            </p:cNvPr>
            <p:cNvGrpSpPr/>
            <p:nvPr/>
          </p:nvGrpSpPr>
          <p:grpSpPr>
            <a:xfrm>
              <a:off x="529351" y="7127457"/>
              <a:ext cx="2735267" cy="1728300"/>
              <a:chOff x="529351" y="7310337"/>
              <a:chExt cx="2735267" cy="1728300"/>
            </a:xfrm>
          </p:grpSpPr>
          <p:grpSp>
            <p:nvGrpSpPr>
              <p:cNvPr id="34" name="Group 33">
                <a:extLst>
                  <a:ext uri="{FF2B5EF4-FFF2-40B4-BE49-F238E27FC236}">
                    <a16:creationId xmlns:a16="http://schemas.microsoft.com/office/drawing/2014/main" id="{69F44982-DBB8-4624-AB68-0C4267079F3C}"/>
                  </a:ext>
                </a:extLst>
              </p:cNvPr>
              <p:cNvGrpSpPr/>
              <p:nvPr/>
            </p:nvGrpSpPr>
            <p:grpSpPr>
              <a:xfrm>
                <a:off x="541275" y="7310337"/>
                <a:ext cx="2723343" cy="444674"/>
                <a:chOff x="541275" y="7310337"/>
                <a:chExt cx="2723343" cy="444674"/>
              </a:xfrm>
            </p:grpSpPr>
            <p:sp>
              <p:nvSpPr>
                <p:cNvPr id="83" name="TextBox 82">
                  <a:extLst>
                    <a:ext uri="{FF2B5EF4-FFF2-40B4-BE49-F238E27FC236}">
                      <a16:creationId xmlns:a16="http://schemas.microsoft.com/office/drawing/2014/main" id="{F6A3255F-31FF-4837-919C-AB566A360859}"/>
                    </a:ext>
                  </a:extLst>
                </p:cNvPr>
                <p:cNvSpPr txBox="1"/>
                <p:nvPr/>
              </p:nvSpPr>
              <p:spPr>
                <a:xfrm>
                  <a:off x="835369" y="7310337"/>
                  <a:ext cx="2429249" cy="444674"/>
                </a:xfrm>
                <a:prstGeom prst="rect">
                  <a:avLst/>
                </a:prstGeom>
                <a:noFill/>
              </p:spPr>
              <p:txBody>
                <a:bodyPr wrap="square" anchor="ctr">
                  <a:spAutoFit/>
                </a:bodyPr>
                <a:lstStyle/>
                <a:p>
                  <a:pPr hangingPunct="0">
                    <a:lnSpc>
                      <a:spcPct val="120000"/>
                    </a:lnSpc>
                    <a:spcBef>
                      <a:spcPts val="600"/>
                    </a:spcBef>
                  </a:pPr>
                  <a:r>
                    <a:rPr lang="en-GB" sz="1000" b="1" dirty="0">
                      <a:effectLst/>
                      <a:latin typeface="+mj-lt"/>
                      <a:ea typeface="Times New Roman" panose="02020603050405020304" pitchFamily="18" charset="0"/>
                    </a:rPr>
                    <a:t>Set up and trading </a:t>
                  </a:r>
                  <a:br>
                    <a:rPr lang="en-GB" sz="1000" b="1" dirty="0">
                      <a:effectLst/>
                      <a:latin typeface="+mj-lt"/>
                      <a:ea typeface="Times New Roman" panose="02020603050405020304" pitchFamily="18" charset="0"/>
                    </a:rPr>
                  </a:br>
                  <a:r>
                    <a:rPr lang="en-GB" sz="1000" b="1" dirty="0">
                      <a:effectLst/>
                      <a:latin typeface="+mj-lt"/>
                      <a:ea typeface="Times New Roman" panose="02020603050405020304" pitchFamily="18" charset="0"/>
                    </a:rPr>
                    <a:t>within minutes</a:t>
                  </a:r>
                </a:p>
              </p:txBody>
            </p:sp>
            <p:sp>
              <p:nvSpPr>
                <p:cNvPr id="84" name="Freeform: Shape 83">
                  <a:extLst>
                    <a:ext uri="{FF2B5EF4-FFF2-40B4-BE49-F238E27FC236}">
                      <a16:creationId xmlns:a16="http://schemas.microsoft.com/office/drawing/2014/main" id="{0F96EF2B-7762-48C7-A9AD-91DF9596C851}"/>
                    </a:ext>
                  </a:extLst>
                </p:cNvPr>
                <p:cNvSpPr>
                  <a:spLocks noChangeAspect="1"/>
                </p:cNvSpPr>
                <p:nvPr/>
              </p:nvSpPr>
              <p:spPr>
                <a:xfrm>
                  <a:off x="541275" y="7388534"/>
                  <a:ext cx="288000" cy="288280"/>
                </a:xfrm>
                <a:custGeom>
                  <a:avLst/>
                  <a:gdLst>
                    <a:gd name="connsiteX0" fmla="*/ 169831 w 196119"/>
                    <a:gd name="connsiteY0" fmla="*/ 113729 h 196310"/>
                    <a:gd name="connsiteX1" fmla="*/ 196120 w 196119"/>
                    <a:gd name="connsiteY1" fmla="*/ 109538 h 196310"/>
                    <a:gd name="connsiteX2" fmla="*/ 196120 w 196119"/>
                    <a:gd name="connsiteY2" fmla="*/ 86487 h 196310"/>
                    <a:gd name="connsiteX3" fmla="*/ 168688 w 196119"/>
                    <a:gd name="connsiteY3" fmla="*/ 82201 h 196310"/>
                    <a:gd name="connsiteX4" fmla="*/ 158782 w 196119"/>
                    <a:gd name="connsiteY4" fmla="*/ 59817 h 196310"/>
                    <a:gd name="connsiteX5" fmla="*/ 175546 w 196119"/>
                    <a:gd name="connsiteY5" fmla="*/ 36862 h 196310"/>
                    <a:gd name="connsiteX6" fmla="*/ 159258 w 196119"/>
                    <a:gd name="connsiteY6" fmla="*/ 20574 h 196310"/>
                    <a:gd name="connsiteX7" fmla="*/ 135446 w 196119"/>
                    <a:gd name="connsiteY7" fmla="*/ 37910 h 196310"/>
                    <a:gd name="connsiteX8" fmla="*/ 114205 w 196119"/>
                    <a:gd name="connsiteY8" fmla="*/ 29432 h 196310"/>
                    <a:gd name="connsiteX9" fmla="*/ 109538 w 196119"/>
                    <a:gd name="connsiteY9" fmla="*/ 0 h 196310"/>
                    <a:gd name="connsiteX10" fmla="*/ 86487 w 196119"/>
                    <a:gd name="connsiteY10" fmla="*/ 0 h 196310"/>
                    <a:gd name="connsiteX11" fmla="*/ 81820 w 196119"/>
                    <a:gd name="connsiteY11" fmla="*/ 29623 h 196310"/>
                    <a:gd name="connsiteX12" fmla="*/ 60960 w 196119"/>
                    <a:gd name="connsiteY12" fmla="*/ 38100 h 196310"/>
                    <a:gd name="connsiteX13" fmla="*/ 36862 w 196119"/>
                    <a:gd name="connsiteY13" fmla="*/ 20574 h 196310"/>
                    <a:gd name="connsiteX14" fmla="*/ 20574 w 196119"/>
                    <a:gd name="connsiteY14" fmla="*/ 36862 h 196310"/>
                    <a:gd name="connsiteX15" fmla="*/ 37719 w 196119"/>
                    <a:gd name="connsiteY15" fmla="*/ 60484 h 196310"/>
                    <a:gd name="connsiteX16" fmla="*/ 28194 w 196119"/>
                    <a:gd name="connsiteY16" fmla="*/ 82106 h 196310"/>
                    <a:gd name="connsiteX17" fmla="*/ 0 w 196119"/>
                    <a:gd name="connsiteY17" fmla="*/ 86582 h 196310"/>
                    <a:gd name="connsiteX18" fmla="*/ 0 w 196119"/>
                    <a:gd name="connsiteY18" fmla="*/ 109633 h 196310"/>
                    <a:gd name="connsiteX19" fmla="*/ 27146 w 196119"/>
                    <a:gd name="connsiteY19" fmla="*/ 113919 h 196310"/>
                    <a:gd name="connsiteX20" fmla="*/ 36290 w 196119"/>
                    <a:gd name="connsiteY20" fmla="*/ 137731 h 196310"/>
                    <a:gd name="connsiteX21" fmla="*/ 20574 w 196119"/>
                    <a:gd name="connsiteY21" fmla="*/ 159353 h 196310"/>
                    <a:gd name="connsiteX22" fmla="*/ 36862 w 196119"/>
                    <a:gd name="connsiteY22" fmla="*/ 175641 h 196310"/>
                    <a:gd name="connsiteX23" fmla="*/ 57722 w 196119"/>
                    <a:gd name="connsiteY23" fmla="*/ 160496 h 196310"/>
                    <a:gd name="connsiteX24" fmla="*/ 82582 w 196119"/>
                    <a:gd name="connsiteY24" fmla="*/ 171260 h 196310"/>
                    <a:gd name="connsiteX25" fmla="*/ 86487 w 196119"/>
                    <a:gd name="connsiteY25" fmla="*/ 196310 h 196310"/>
                    <a:gd name="connsiteX26" fmla="*/ 109538 w 196119"/>
                    <a:gd name="connsiteY26" fmla="*/ 196310 h 196310"/>
                    <a:gd name="connsiteX27" fmla="*/ 113443 w 196119"/>
                    <a:gd name="connsiteY27" fmla="*/ 171545 h 196310"/>
                    <a:gd name="connsiteX28" fmla="*/ 138684 w 196119"/>
                    <a:gd name="connsiteY28" fmla="*/ 160877 h 196310"/>
                    <a:gd name="connsiteX29" fmla="*/ 159163 w 196119"/>
                    <a:gd name="connsiteY29" fmla="*/ 175736 h 196310"/>
                    <a:gd name="connsiteX30" fmla="*/ 175450 w 196119"/>
                    <a:gd name="connsiteY30" fmla="*/ 159448 h 196310"/>
                    <a:gd name="connsiteX31" fmla="*/ 160211 w 196119"/>
                    <a:gd name="connsiteY31" fmla="*/ 138494 h 196310"/>
                    <a:gd name="connsiteX32" fmla="*/ 169831 w 196119"/>
                    <a:gd name="connsiteY32" fmla="*/ 113729 h 196310"/>
                    <a:gd name="connsiteX33" fmla="*/ 128588 w 196119"/>
                    <a:gd name="connsiteY33" fmla="*/ 100203 h 196310"/>
                    <a:gd name="connsiteX34" fmla="*/ 98489 w 196119"/>
                    <a:gd name="connsiteY34" fmla="*/ 130302 h 196310"/>
                    <a:gd name="connsiteX35" fmla="*/ 68390 w 196119"/>
                    <a:gd name="connsiteY35" fmla="*/ 100203 h 196310"/>
                    <a:gd name="connsiteX36" fmla="*/ 98489 w 196119"/>
                    <a:gd name="connsiteY36" fmla="*/ 70104 h 196310"/>
                    <a:gd name="connsiteX37" fmla="*/ 128588 w 196119"/>
                    <a:gd name="connsiteY37" fmla="*/ 100203 h 1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119" h="196310">
                      <a:moveTo>
                        <a:pt x="169831" y="113729"/>
                      </a:moveTo>
                      <a:lnTo>
                        <a:pt x="196120" y="109538"/>
                      </a:lnTo>
                      <a:lnTo>
                        <a:pt x="196120" y="86487"/>
                      </a:lnTo>
                      <a:lnTo>
                        <a:pt x="168688" y="82201"/>
                      </a:lnTo>
                      <a:cubicBezTo>
                        <a:pt x="166592" y="74104"/>
                        <a:pt x="163259" y="66580"/>
                        <a:pt x="158782" y="59817"/>
                      </a:cubicBezTo>
                      <a:lnTo>
                        <a:pt x="175546" y="36862"/>
                      </a:lnTo>
                      <a:lnTo>
                        <a:pt x="159258" y="20574"/>
                      </a:lnTo>
                      <a:lnTo>
                        <a:pt x="135446" y="37910"/>
                      </a:lnTo>
                      <a:cubicBezTo>
                        <a:pt x="128969" y="34004"/>
                        <a:pt x="121825" y="31147"/>
                        <a:pt x="114205" y="29432"/>
                      </a:cubicBezTo>
                      <a:lnTo>
                        <a:pt x="109538" y="0"/>
                      </a:lnTo>
                      <a:lnTo>
                        <a:pt x="86487" y="0"/>
                      </a:lnTo>
                      <a:lnTo>
                        <a:pt x="81820" y="29623"/>
                      </a:lnTo>
                      <a:cubicBezTo>
                        <a:pt x="74390" y="31337"/>
                        <a:pt x="67342" y="34290"/>
                        <a:pt x="60960" y="38100"/>
                      </a:cubicBezTo>
                      <a:lnTo>
                        <a:pt x="36862" y="20574"/>
                      </a:lnTo>
                      <a:lnTo>
                        <a:pt x="20574" y="36862"/>
                      </a:lnTo>
                      <a:lnTo>
                        <a:pt x="37719" y="60484"/>
                      </a:lnTo>
                      <a:cubicBezTo>
                        <a:pt x="33433" y="67056"/>
                        <a:pt x="30194" y="74295"/>
                        <a:pt x="28194" y="82106"/>
                      </a:cubicBezTo>
                      <a:lnTo>
                        <a:pt x="0" y="86582"/>
                      </a:lnTo>
                      <a:lnTo>
                        <a:pt x="0" y="109633"/>
                      </a:lnTo>
                      <a:lnTo>
                        <a:pt x="27146" y="113919"/>
                      </a:lnTo>
                      <a:cubicBezTo>
                        <a:pt x="28766" y="122492"/>
                        <a:pt x="31909" y="130493"/>
                        <a:pt x="36290" y="137731"/>
                      </a:cubicBezTo>
                      <a:lnTo>
                        <a:pt x="20574" y="159353"/>
                      </a:lnTo>
                      <a:lnTo>
                        <a:pt x="36862" y="175641"/>
                      </a:lnTo>
                      <a:lnTo>
                        <a:pt x="57722" y="160496"/>
                      </a:lnTo>
                      <a:cubicBezTo>
                        <a:pt x="65151" y="165545"/>
                        <a:pt x="73533" y="169164"/>
                        <a:pt x="82582" y="171260"/>
                      </a:cubicBezTo>
                      <a:lnTo>
                        <a:pt x="86487" y="196310"/>
                      </a:lnTo>
                      <a:lnTo>
                        <a:pt x="109538" y="196310"/>
                      </a:lnTo>
                      <a:lnTo>
                        <a:pt x="113443" y="171545"/>
                      </a:lnTo>
                      <a:cubicBezTo>
                        <a:pt x="122587" y="169640"/>
                        <a:pt x="131159" y="165925"/>
                        <a:pt x="138684" y="160877"/>
                      </a:cubicBezTo>
                      <a:lnTo>
                        <a:pt x="159163" y="175736"/>
                      </a:lnTo>
                      <a:lnTo>
                        <a:pt x="175450" y="159448"/>
                      </a:lnTo>
                      <a:lnTo>
                        <a:pt x="160211" y="138494"/>
                      </a:lnTo>
                      <a:cubicBezTo>
                        <a:pt x="164878" y="130778"/>
                        <a:pt x="168116" y="122587"/>
                        <a:pt x="169831" y="113729"/>
                      </a:cubicBezTo>
                      <a:close/>
                      <a:moveTo>
                        <a:pt x="128588" y="100203"/>
                      </a:moveTo>
                      <a:cubicBezTo>
                        <a:pt x="128588" y="116777"/>
                        <a:pt x="115157" y="130302"/>
                        <a:pt x="98489" y="130302"/>
                      </a:cubicBezTo>
                      <a:cubicBezTo>
                        <a:pt x="81915" y="130302"/>
                        <a:pt x="68390" y="116872"/>
                        <a:pt x="68390" y="100203"/>
                      </a:cubicBezTo>
                      <a:cubicBezTo>
                        <a:pt x="68390" y="83629"/>
                        <a:pt x="81820" y="70104"/>
                        <a:pt x="98489" y="70104"/>
                      </a:cubicBezTo>
                      <a:cubicBezTo>
                        <a:pt x="115062" y="70199"/>
                        <a:pt x="128588" y="83629"/>
                        <a:pt x="128588" y="100203"/>
                      </a:cubicBezTo>
                      <a:close/>
                    </a:path>
                  </a:pathLst>
                </a:custGeom>
                <a:noFill/>
                <a:ln w="9525" cap="rnd">
                  <a:solidFill>
                    <a:schemeClr val="tx1"/>
                  </a:solidFill>
                  <a:prstDash val="solid"/>
                  <a:round/>
                </a:ln>
              </p:spPr>
              <p:txBody>
                <a:bodyPr rtlCol="0" anchor="ctr"/>
                <a:lstStyle/>
                <a:p>
                  <a:endParaRPr lang="en-GB"/>
                </a:p>
              </p:txBody>
            </p:sp>
          </p:grpSp>
          <p:cxnSp>
            <p:nvCxnSpPr>
              <p:cNvPr id="39" name="Straight Connector 38">
                <a:extLst>
                  <a:ext uri="{FF2B5EF4-FFF2-40B4-BE49-F238E27FC236}">
                    <a16:creationId xmlns:a16="http://schemas.microsoft.com/office/drawing/2014/main" id="{123E32CD-BD08-40C6-85EF-E158D8EAE7A2}"/>
                  </a:ext>
                </a:extLst>
              </p:cNvPr>
              <p:cNvCxnSpPr/>
              <p:nvPr/>
            </p:nvCxnSpPr>
            <p:spPr>
              <a:xfrm>
                <a:off x="685275" y="7741201"/>
                <a:ext cx="0" cy="28800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37B0E7D4-FC2A-46DC-87C4-354ECF15F56E}"/>
                  </a:ext>
                </a:extLst>
              </p:cNvPr>
              <p:cNvGrpSpPr/>
              <p:nvPr/>
            </p:nvGrpSpPr>
            <p:grpSpPr>
              <a:xfrm>
                <a:off x="530502" y="7968918"/>
                <a:ext cx="2734116" cy="444674"/>
                <a:chOff x="530502" y="7892718"/>
                <a:chExt cx="2734116" cy="444674"/>
              </a:xfrm>
            </p:grpSpPr>
            <p:sp>
              <p:nvSpPr>
                <p:cNvPr id="86" name="TextBox 85">
                  <a:extLst>
                    <a:ext uri="{FF2B5EF4-FFF2-40B4-BE49-F238E27FC236}">
                      <a16:creationId xmlns:a16="http://schemas.microsoft.com/office/drawing/2014/main" id="{DC4C1BB5-A036-43D0-80DD-49F39523C0B4}"/>
                    </a:ext>
                  </a:extLst>
                </p:cNvPr>
                <p:cNvSpPr txBox="1"/>
                <p:nvPr/>
              </p:nvSpPr>
              <p:spPr>
                <a:xfrm>
                  <a:off x="835369" y="7892718"/>
                  <a:ext cx="2429249" cy="444674"/>
                </a:xfrm>
                <a:prstGeom prst="rect">
                  <a:avLst/>
                </a:prstGeom>
                <a:noFill/>
              </p:spPr>
              <p:txBody>
                <a:bodyPr wrap="square" anchor="ctr">
                  <a:spAutoFit/>
                </a:bodyPr>
                <a:lstStyle/>
                <a:p>
                  <a:pPr hangingPunct="0">
                    <a:lnSpc>
                      <a:spcPct val="120000"/>
                    </a:lnSpc>
                    <a:spcBef>
                      <a:spcPts val="600"/>
                    </a:spcBef>
                  </a:pPr>
                  <a:r>
                    <a:rPr lang="en-GB" sz="1000" b="1" dirty="0">
                      <a:effectLst/>
                      <a:latin typeface="+mj-lt"/>
                      <a:ea typeface="Times New Roman" panose="02020603050405020304" pitchFamily="18" charset="0"/>
                    </a:rPr>
                    <a:t>Integrated payments and easy  reconciliation</a:t>
                  </a:r>
                </a:p>
              </p:txBody>
            </p:sp>
            <p:sp>
              <p:nvSpPr>
                <p:cNvPr id="102" name="Freeform: Shape 101">
                  <a:extLst>
                    <a:ext uri="{FF2B5EF4-FFF2-40B4-BE49-F238E27FC236}">
                      <a16:creationId xmlns:a16="http://schemas.microsoft.com/office/drawing/2014/main" id="{3AED359D-1876-4DCF-9A07-D21ECC641CC4}"/>
                    </a:ext>
                  </a:extLst>
                </p:cNvPr>
                <p:cNvSpPr/>
                <p:nvPr/>
              </p:nvSpPr>
              <p:spPr>
                <a:xfrm>
                  <a:off x="530502" y="7992131"/>
                  <a:ext cx="319112" cy="245849"/>
                </a:xfrm>
                <a:custGeom>
                  <a:avLst/>
                  <a:gdLst>
                    <a:gd name="connsiteX0" fmla="*/ 127917 w 265647"/>
                    <a:gd name="connsiteY0" fmla="*/ 204659 h 204659"/>
                    <a:gd name="connsiteX1" fmla="*/ 165445 w 265647"/>
                    <a:gd name="connsiteY1" fmla="*/ 204659 h 204659"/>
                    <a:gd name="connsiteX2" fmla="*/ 165445 w 265647"/>
                    <a:gd name="connsiteY2" fmla="*/ 167512 h 204659"/>
                    <a:gd name="connsiteX3" fmla="*/ 127917 w 265647"/>
                    <a:gd name="connsiteY3" fmla="*/ 167512 h 204659"/>
                    <a:gd name="connsiteX4" fmla="*/ 127917 w 265647"/>
                    <a:gd name="connsiteY4" fmla="*/ 204659 h 204659"/>
                    <a:gd name="connsiteX5" fmla="*/ 178018 w 265647"/>
                    <a:gd name="connsiteY5" fmla="*/ 204659 h 204659"/>
                    <a:gd name="connsiteX6" fmla="*/ 215547 w 265647"/>
                    <a:gd name="connsiteY6" fmla="*/ 204659 h 204659"/>
                    <a:gd name="connsiteX7" fmla="*/ 215547 w 265647"/>
                    <a:gd name="connsiteY7" fmla="*/ 167512 h 204659"/>
                    <a:gd name="connsiteX8" fmla="*/ 178018 w 265647"/>
                    <a:gd name="connsiteY8" fmla="*/ 167512 h 204659"/>
                    <a:gd name="connsiteX9" fmla="*/ 178018 w 265647"/>
                    <a:gd name="connsiteY9" fmla="*/ 204659 h 204659"/>
                    <a:gd name="connsiteX10" fmla="*/ 228120 w 265647"/>
                    <a:gd name="connsiteY10" fmla="*/ 204659 h 204659"/>
                    <a:gd name="connsiteX11" fmla="*/ 265648 w 265647"/>
                    <a:gd name="connsiteY11" fmla="*/ 204659 h 204659"/>
                    <a:gd name="connsiteX12" fmla="*/ 265648 w 265647"/>
                    <a:gd name="connsiteY12" fmla="*/ 167512 h 204659"/>
                    <a:gd name="connsiteX13" fmla="*/ 228120 w 265647"/>
                    <a:gd name="connsiteY13" fmla="*/ 167512 h 204659"/>
                    <a:gd name="connsiteX14" fmla="*/ 228120 w 265647"/>
                    <a:gd name="connsiteY14" fmla="*/ 204659 h 204659"/>
                    <a:gd name="connsiteX15" fmla="*/ 228120 w 265647"/>
                    <a:gd name="connsiteY15" fmla="*/ 156272 h 204659"/>
                    <a:gd name="connsiteX16" fmla="*/ 265648 w 265647"/>
                    <a:gd name="connsiteY16" fmla="*/ 156272 h 204659"/>
                    <a:gd name="connsiteX17" fmla="*/ 265648 w 265647"/>
                    <a:gd name="connsiteY17" fmla="*/ 119125 h 204659"/>
                    <a:gd name="connsiteX18" fmla="*/ 228120 w 265647"/>
                    <a:gd name="connsiteY18" fmla="*/ 119125 h 204659"/>
                    <a:gd name="connsiteX19" fmla="*/ 228120 w 265647"/>
                    <a:gd name="connsiteY19" fmla="*/ 156272 h 204659"/>
                    <a:gd name="connsiteX20" fmla="*/ 228120 w 265647"/>
                    <a:gd name="connsiteY20" fmla="*/ 107028 h 204659"/>
                    <a:gd name="connsiteX21" fmla="*/ 265648 w 265647"/>
                    <a:gd name="connsiteY21" fmla="*/ 107028 h 204659"/>
                    <a:gd name="connsiteX22" fmla="*/ 265648 w 265647"/>
                    <a:gd name="connsiteY22" fmla="*/ 69881 h 204659"/>
                    <a:gd name="connsiteX23" fmla="*/ 228120 w 265647"/>
                    <a:gd name="connsiteY23" fmla="*/ 69881 h 204659"/>
                    <a:gd name="connsiteX24" fmla="*/ 228120 w 265647"/>
                    <a:gd name="connsiteY24" fmla="*/ 107028 h 204659"/>
                    <a:gd name="connsiteX25" fmla="*/ 146681 w 265647"/>
                    <a:gd name="connsiteY25" fmla="*/ 98837 h 204659"/>
                    <a:gd name="connsiteX26" fmla="*/ 146681 w 265647"/>
                    <a:gd name="connsiteY26" fmla="*/ 117410 h 204659"/>
                    <a:gd name="connsiteX27" fmla="*/ 184209 w 265647"/>
                    <a:gd name="connsiteY27" fmla="*/ 117410 h 204659"/>
                    <a:gd name="connsiteX28" fmla="*/ 184209 w 265647"/>
                    <a:gd name="connsiteY28" fmla="*/ 80263 h 204659"/>
                    <a:gd name="connsiteX29" fmla="*/ 160587 w 265647"/>
                    <a:gd name="connsiteY29" fmla="*/ 80263 h 204659"/>
                    <a:gd name="connsiteX30" fmla="*/ 20379 w 265647"/>
                    <a:gd name="connsiteY30" fmla="*/ 16826 h 204659"/>
                    <a:gd name="connsiteX31" fmla="*/ 52860 w 265647"/>
                    <a:gd name="connsiteY31" fmla="*/ 13493 h 204659"/>
                    <a:gd name="connsiteX32" fmla="*/ 105723 w 265647"/>
                    <a:gd name="connsiteY32" fmla="*/ 5968 h 204659"/>
                    <a:gd name="connsiteX33" fmla="*/ 166969 w 265647"/>
                    <a:gd name="connsiteY33" fmla="*/ 69214 h 204659"/>
                    <a:gd name="connsiteX34" fmla="*/ 100675 w 265647"/>
                    <a:gd name="connsiteY34" fmla="*/ 38924 h 204659"/>
                    <a:gd name="connsiteX35" fmla="*/ 99056 w 265647"/>
                    <a:gd name="connsiteY35" fmla="*/ 55879 h 204659"/>
                    <a:gd name="connsiteX36" fmla="*/ 143347 w 265647"/>
                    <a:gd name="connsiteY36" fmla="*/ 87026 h 204659"/>
                    <a:gd name="connsiteX37" fmla="*/ 98770 w 265647"/>
                    <a:gd name="connsiteY37" fmla="*/ 84263 h 204659"/>
                    <a:gd name="connsiteX38" fmla="*/ 44573 w 265647"/>
                    <a:gd name="connsiteY38" fmla="*/ 83501 h 204659"/>
                    <a:gd name="connsiteX39" fmla="*/ 11140 w 265647"/>
                    <a:gd name="connsiteY39" fmla="*/ 67499 h 204659"/>
                    <a:gd name="connsiteX40" fmla="*/ 567 w 265647"/>
                    <a:gd name="connsiteY40" fmla="*/ 44258 h 204659"/>
                    <a:gd name="connsiteX41" fmla="*/ 20379 w 265647"/>
                    <a:gd name="connsiteY41" fmla="*/ 16826 h 20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5647" h="204659">
                      <a:moveTo>
                        <a:pt x="127917" y="204659"/>
                      </a:moveTo>
                      <a:lnTo>
                        <a:pt x="165445" y="204659"/>
                      </a:lnTo>
                      <a:lnTo>
                        <a:pt x="165445" y="167512"/>
                      </a:lnTo>
                      <a:lnTo>
                        <a:pt x="127917" y="167512"/>
                      </a:lnTo>
                      <a:lnTo>
                        <a:pt x="127917" y="204659"/>
                      </a:lnTo>
                      <a:close/>
                      <a:moveTo>
                        <a:pt x="178018" y="204659"/>
                      </a:moveTo>
                      <a:lnTo>
                        <a:pt x="215547" y="204659"/>
                      </a:lnTo>
                      <a:lnTo>
                        <a:pt x="215547" y="167512"/>
                      </a:lnTo>
                      <a:lnTo>
                        <a:pt x="178018" y="167512"/>
                      </a:lnTo>
                      <a:lnTo>
                        <a:pt x="178018" y="204659"/>
                      </a:lnTo>
                      <a:close/>
                      <a:moveTo>
                        <a:pt x="228120" y="204659"/>
                      </a:moveTo>
                      <a:lnTo>
                        <a:pt x="265648" y="204659"/>
                      </a:lnTo>
                      <a:lnTo>
                        <a:pt x="265648" y="167512"/>
                      </a:lnTo>
                      <a:lnTo>
                        <a:pt x="228120" y="167512"/>
                      </a:lnTo>
                      <a:lnTo>
                        <a:pt x="228120" y="204659"/>
                      </a:lnTo>
                      <a:close/>
                      <a:moveTo>
                        <a:pt x="228120" y="156272"/>
                      </a:moveTo>
                      <a:lnTo>
                        <a:pt x="265648" y="156272"/>
                      </a:lnTo>
                      <a:lnTo>
                        <a:pt x="265648" y="119125"/>
                      </a:lnTo>
                      <a:lnTo>
                        <a:pt x="228120" y="119125"/>
                      </a:lnTo>
                      <a:lnTo>
                        <a:pt x="228120" y="156272"/>
                      </a:lnTo>
                      <a:close/>
                      <a:moveTo>
                        <a:pt x="228120" y="107028"/>
                      </a:moveTo>
                      <a:lnTo>
                        <a:pt x="265648" y="107028"/>
                      </a:lnTo>
                      <a:lnTo>
                        <a:pt x="265648" y="69881"/>
                      </a:lnTo>
                      <a:lnTo>
                        <a:pt x="228120" y="69881"/>
                      </a:lnTo>
                      <a:lnTo>
                        <a:pt x="228120" y="107028"/>
                      </a:lnTo>
                      <a:close/>
                      <a:moveTo>
                        <a:pt x="146681" y="98837"/>
                      </a:moveTo>
                      <a:lnTo>
                        <a:pt x="146681" y="117410"/>
                      </a:lnTo>
                      <a:lnTo>
                        <a:pt x="184209" y="117410"/>
                      </a:lnTo>
                      <a:lnTo>
                        <a:pt x="184209" y="80263"/>
                      </a:lnTo>
                      <a:lnTo>
                        <a:pt x="160587" y="80263"/>
                      </a:lnTo>
                      <a:moveTo>
                        <a:pt x="20379" y="16826"/>
                      </a:moveTo>
                      <a:cubicBezTo>
                        <a:pt x="20379" y="16826"/>
                        <a:pt x="33714" y="19208"/>
                        <a:pt x="52860" y="13493"/>
                      </a:cubicBezTo>
                      <a:cubicBezTo>
                        <a:pt x="71910" y="7778"/>
                        <a:pt x="82387" y="-8796"/>
                        <a:pt x="105723" y="5968"/>
                      </a:cubicBezTo>
                      <a:cubicBezTo>
                        <a:pt x="129060" y="20732"/>
                        <a:pt x="174780" y="61118"/>
                        <a:pt x="166969" y="69214"/>
                      </a:cubicBezTo>
                      <a:cubicBezTo>
                        <a:pt x="159159" y="77310"/>
                        <a:pt x="116010" y="36448"/>
                        <a:pt x="100675" y="38924"/>
                      </a:cubicBezTo>
                      <a:cubicBezTo>
                        <a:pt x="85245" y="41401"/>
                        <a:pt x="85245" y="48354"/>
                        <a:pt x="99056" y="55879"/>
                      </a:cubicBezTo>
                      <a:cubicBezTo>
                        <a:pt x="112867" y="63404"/>
                        <a:pt x="149348" y="73500"/>
                        <a:pt x="143347" y="87026"/>
                      </a:cubicBezTo>
                      <a:cubicBezTo>
                        <a:pt x="137346" y="100551"/>
                        <a:pt x="114201" y="91693"/>
                        <a:pt x="98770" y="84263"/>
                      </a:cubicBezTo>
                      <a:cubicBezTo>
                        <a:pt x="83340" y="76834"/>
                        <a:pt x="60099" y="89312"/>
                        <a:pt x="44573" y="83501"/>
                      </a:cubicBezTo>
                      <a:cubicBezTo>
                        <a:pt x="35619" y="80168"/>
                        <a:pt x="21427" y="72929"/>
                        <a:pt x="11140" y="67499"/>
                      </a:cubicBezTo>
                      <a:cubicBezTo>
                        <a:pt x="2663" y="63023"/>
                        <a:pt x="-1623" y="53498"/>
                        <a:pt x="567" y="44258"/>
                      </a:cubicBezTo>
                      <a:cubicBezTo>
                        <a:pt x="3234" y="31876"/>
                        <a:pt x="9045" y="17017"/>
                        <a:pt x="20379" y="16826"/>
                      </a:cubicBezTo>
                      <a:close/>
                    </a:path>
                  </a:pathLst>
                </a:custGeom>
                <a:noFill/>
                <a:ln w="9525" cap="rnd">
                  <a:solidFill>
                    <a:schemeClr val="tx1"/>
                  </a:solidFill>
                  <a:prstDash val="solid"/>
                  <a:round/>
                </a:ln>
              </p:spPr>
              <p:txBody>
                <a:bodyPr rtlCol="0" anchor="ctr"/>
                <a:lstStyle/>
                <a:p>
                  <a:endParaRPr lang="en-GB"/>
                </a:p>
              </p:txBody>
            </p:sp>
          </p:grpSp>
          <p:grpSp>
            <p:nvGrpSpPr>
              <p:cNvPr id="56" name="Group 55">
                <a:extLst>
                  <a:ext uri="{FF2B5EF4-FFF2-40B4-BE49-F238E27FC236}">
                    <a16:creationId xmlns:a16="http://schemas.microsoft.com/office/drawing/2014/main" id="{23C2210D-6FE4-4849-B7BE-288E0C4CB135}"/>
                  </a:ext>
                </a:extLst>
              </p:cNvPr>
              <p:cNvGrpSpPr/>
              <p:nvPr/>
            </p:nvGrpSpPr>
            <p:grpSpPr>
              <a:xfrm>
                <a:off x="529351" y="8372513"/>
                <a:ext cx="2735267" cy="666124"/>
                <a:chOff x="529351" y="8372513"/>
                <a:chExt cx="2735267" cy="666124"/>
              </a:xfrm>
            </p:grpSpPr>
            <p:cxnSp>
              <p:nvCxnSpPr>
                <p:cNvPr id="103" name="Straight Connector 102">
                  <a:extLst>
                    <a:ext uri="{FF2B5EF4-FFF2-40B4-BE49-F238E27FC236}">
                      <a16:creationId xmlns:a16="http://schemas.microsoft.com/office/drawing/2014/main" id="{9176C3E4-616E-4A28-BD7D-FEF4A91EA96E}"/>
                    </a:ext>
                  </a:extLst>
                </p:cNvPr>
                <p:cNvCxnSpPr/>
                <p:nvPr/>
              </p:nvCxnSpPr>
              <p:spPr>
                <a:xfrm>
                  <a:off x="685275" y="8372513"/>
                  <a:ext cx="0" cy="28800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D79C9EFE-D393-44BB-A71D-D6E33C25C97A}"/>
                    </a:ext>
                  </a:extLst>
                </p:cNvPr>
                <p:cNvGrpSpPr/>
                <p:nvPr/>
              </p:nvGrpSpPr>
              <p:grpSpPr>
                <a:xfrm>
                  <a:off x="529351" y="8593963"/>
                  <a:ext cx="2735267" cy="444674"/>
                  <a:chOff x="529351" y="8473313"/>
                  <a:chExt cx="2735267" cy="444674"/>
                </a:xfrm>
              </p:grpSpPr>
              <p:sp>
                <p:nvSpPr>
                  <p:cNvPr id="89" name="TextBox 88">
                    <a:extLst>
                      <a:ext uri="{FF2B5EF4-FFF2-40B4-BE49-F238E27FC236}">
                        <a16:creationId xmlns:a16="http://schemas.microsoft.com/office/drawing/2014/main" id="{B82124D2-9755-4097-A87D-90F2AB46FD88}"/>
                      </a:ext>
                    </a:extLst>
                  </p:cNvPr>
                  <p:cNvSpPr txBox="1"/>
                  <p:nvPr/>
                </p:nvSpPr>
                <p:spPr>
                  <a:xfrm>
                    <a:off x="835369" y="8473313"/>
                    <a:ext cx="2429249" cy="444674"/>
                  </a:xfrm>
                  <a:prstGeom prst="rect">
                    <a:avLst/>
                  </a:prstGeom>
                  <a:noFill/>
                </p:spPr>
                <p:txBody>
                  <a:bodyPr wrap="square" anchor="ctr">
                    <a:spAutoFit/>
                  </a:bodyPr>
                  <a:lstStyle/>
                  <a:p>
                    <a:pPr hangingPunct="0">
                      <a:lnSpc>
                        <a:spcPct val="120000"/>
                      </a:lnSpc>
                      <a:spcBef>
                        <a:spcPts val="600"/>
                      </a:spcBef>
                    </a:pPr>
                    <a:r>
                      <a:rPr lang="en-GB" sz="1000" b="1" dirty="0">
                        <a:effectLst/>
                        <a:latin typeface="+mj-lt"/>
                        <a:ea typeface="Times New Roman" panose="02020603050405020304" pitchFamily="18" charset="0"/>
                      </a:rPr>
                      <a:t>Frictionless customer </a:t>
                    </a:r>
                    <a:br>
                      <a:rPr lang="en-GB" sz="1000" b="1" dirty="0">
                        <a:effectLst/>
                        <a:latin typeface="+mj-lt"/>
                        <a:ea typeface="Times New Roman" panose="02020603050405020304" pitchFamily="18" charset="0"/>
                      </a:rPr>
                    </a:br>
                    <a:r>
                      <a:rPr lang="en-GB" sz="1000" b="1" dirty="0">
                        <a:effectLst/>
                        <a:latin typeface="+mj-lt"/>
                        <a:ea typeface="Times New Roman" panose="02020603050405020304" pitchFamily="18" charset="0"/>
                      </a:rPr>
                      <a:t>experience</a:t>
                    </a:r>
                  </a:p>
                </p:txBody>
              </p:sp>
              <p:pic>
                <p:nvPicPr>
                  <p:cNvPr id="104" name="Graphic 103">
                    <a:extLst>
                      <a:ext uri="{FF2B5EF4-FFF2-40B4-BE49-F238E27FC236}">
                        <a16:creationId xmlns:a16="http://schemas.microsoft.com/office/drawing/2014/main" id="{66E17D38-9C58-4CB1-AE62-743A3DA56D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351" y="8583370"/>
                    <a:ext cx="319113" cy="224561"/>
                  </a:xfrm>
                  <a:prstGeom prst="rect">
                    <a:avLst/>
                  </a:prstGeom>
                </p:spPr>
              </p:pic>
            </p:grpSp>
          </p:grpSp>
        </p:grpSp>
        <p:sp>
          <p:nvSpPr>
            <p:cNvPr id="61" name="Rectangle 60">
              <a:extLst>
                <a:ext uri="{FF2B5EF4-FFF2-40B4-BE49-F238E27FC236}">
                  <a16:creationId xmlns:a16="http://schemas.microsoft.com/office/drawing/2014/main" id="{FF505B0A-0B45-4E9D-9FC3-5AE22C48A338}"/>
                </a:ext>
              </a:extLst>
            </p:cNvPr>
            <p:cNvSpPr/>
            <p:nvPr/>
          </p:nvSpPr>
          <p:spPr>
            <a:xfrm>
              <a:off x="539386" y="8661491"/>
              <a:ext cx="296014" cy="130983"/>
            </a:xfrm>
            <a:prstGeom prst="rect">
              <a:avLst/>
            </a:prstGeom>
            <a:solidFill>
              <a:srgbClr val="F3F3F3">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4A2AD4C-1C5C-47A1-8093-9EDF420BCBDD}"/>
                </a:ext>
              </a:extLst>
            </p:cNvPr>
            <p:cNvSpPr/>
            <p:nvPr/>
          </p:nvSpPr>
          <p:spPr>
            <a:xfrm>
              <a:off x="7596185" y="9255098"/>
              <a:ext cx="271462" cy="294397"/>
            </a:xfrm>
            <a:prstGeom prst="rect">
              <a:avLst/>
            </a:prstGeom>
            <a:solidFill>
              <a:srgbClr val="F3F3F3">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5" name="Connector: Elbow 104">
              <a:extLst>
                <a:ext uri="{FF2B5EF4-FFF2-40B4-BE49-F238E27FC236}">
                  <a16:creationId xmlns:a16="http://schemas.microsoft.com/office/drawing/2014/main" id="{748244FC-6E56-4E48-BC81-86777ECFA9D8}"/>
                </a:ext>
              </a:extLst>
            </p:cNvPr>
            <p:cNvCxnSpPr>
              <a:stCxn id="61" idx="2"/>
              <a:endCxn id="62" idx="1"/>
            </p:cNvCxnSpPr>
            <p:nvPr/>
          </p:nvCxnSpPr>
          <p:spPr>
            <a:xfrm rot="16200000" flipH="1">
              <a:off x="3836878" y="5642989"/>
              <a:ext cx="609823" cy="6908792"/>
            </a:xfrm>
            <a:prstGeom prst="bentConnector2">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36" name="Graphic 35">
            <a:extLst>
              <a:ext uri="{FF2B5EF4-FFF2-40B4-BE49-F238E27FC236}">
                <a16:creationId xmlns:a16="http://schemas.microsoft.com/office/drawing/2014/main" id="{0281FA0B-0BEA-4BF2-8D16-D7A8CDB4D2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587" y="10128324"/>
            <a:ext cx="979056" cy="342000"/>
          </a:xfrm>
          <a:prstGeom prst="rect">
            <a:avLst/>
          </a:prstGeom>
        </p:spPr>
      </p:pic>
      <p:sp>
        <p:nvSpPr>
          <p:cNvPr id="35" name="Rectangle: Rounded Corners 34">
            <a:extLst>
              <a:ext uri="{FF2B5EF4-FFF2-40B4-BE49-F238E27FC236}">
                <a16:creationId xmlns:a16="http://schemas.microsoft.com/office/drawing/2014/main" id="{24C6F2E9-DB29-4CAB-949A-463329A59DB9}"/>
              </a:ext>
            </a:extLst>
          </p:cNvPr>
          <p:cNvSpPr/>
          <p:nvPr/>
        </p:nvSpPr>
        <p:spPr>
          <a:xfrm>
            <a:off x="4126202" y="6646369"/>
            <a:ext cx="3087398" cy="2628000"/>
          </a:xfrm>
          <a:prstGeom prst="roundRect">
            <a:avLst>
              <a:gd name="adj" fmla="val 8167"/>
            </a:avLst>
          </a:prstGeom>
          <a:gradFill flip="none" rotWithShape="1">
            <a:gsLst>
              <a:gs pos="0">
                <a:schemeClr val="accent1">
                  <a:alpha val="87000"/>
                </a:schemeClr>
              </a:gs>
              <a:gs pos="100000">
                <a:schemeClr val="accent2">
                  <a:alpha val="8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nchorCtr="0"/>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panose="020B0604020202020204"/>
                <a:ea typeface="Times New Roman" panose="02020603050405020304" pitchFamily="18" charset="0"/>
                <a:cs typeface="+mn-cs"/>
              </a:rPr>
              <a:t>How it works</a:t>
            </a:r>
          </a:p>
          <a:p>
            <a:pPr marL="0" marR="0" lvl="0" indent="0" algn="l" defTabSz="457200" rtl="0" eaLnBrk="1" fontAlgn="auto" latinLnBrk="0" hangingPunct="0">
              <a:lnSpc>
                <a:spcPct val="120000"/>
              </a:lnSpc>
              <a:spcBef>
                <a:spcPts val="60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Arial" panose="020B0604020202020204"/>
                <a:ea typeface="Times New Roman" panose="02020603050405020304" pitchFamily="18" charset="0"/>
                <a:cs typeface="+mn-cs"/>
              </a:rPr>
              <a:t>Evolve is managed directly through our software, so you won’t need to learn any new systems – everything is integrated directly into the platform you already know and trust. All your payments data is in once place, so you can better analyse your payment pipeline for greater efficiency and smoother reconciliation.</a:t>
            </a:r>
          </a:p>
          <a:p>
            <a:pPr marL="0" marR="0" lvl="0" indent="0" algn="l" defTabSz="457200" rtl="0" eaLnBrk="1" fontAlgn="auto" latinLnBrk="0" hangingPunct="0">
              <a:lnSpc>
                <a:spcPct val="120000"/>
              </a:lnSpc>
              <a:spcBef>
                <a:spcPts val="60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Arial" panose="020B0604020202020204"/>
                <a:ea typeface="Times New Roman" panose="02020603050405020304" pitchFamily="18" charset="0"/>
                <a:cs typeface="+mn-cs"/>
              </a:rPr>
              <a:t>Acquire, grow and maintain more profitable customer relationships with Evolve, the state of the art payment functionality solution.</a:t>
            </a:r>
          </a:p>
        </p:txBody>
      </p:sp>
      <p:sp>
        <p:nvSpPr>
          <p:cNvPr id="30" name="TextBox 29">
            <a:extLst>
              <a:ext uri="{FF2B5EF4-FFF2-40B4-BE49-F238E27FC236}">
                <a16:creationId xmlns:a16="http://schemas.microsoft.com/office/drawing/2014/main" id="{1CD8EAA4-33C6-4C85-8077-7E09FBF69A92}"/>
              </a:ext>
            </a:extLst>
          </p:cNvPr>
          <p:cNvSpPr txBox="1"/>
          <p:nvPr/>
        </p:nvSpPr>
        <p:spPr>
          <a:xfrm>
            <a:off x="5809395" y="10143749"/>
            <a:ext cx="1374773" cy="293607"/>
          </a:xfrm>
          <a:prstGeom prst="rect">
            <a:avLst/>
          </a:prstGeom>
          <a:noFill/>
        </p:spPr>
        <p:txBody>
          <a:bodyPr wrap="square">
            <a:spAutoFit/>
          </a:bodyPr>
          <a:lstStyle/>
          <a:p>
            <a:pPr hangingPunct="0">
              <a:lnSpc>
                <a:spcPct val="120000"/>
              </a:lnSpc>
              <a:spcBef>
                <a:spcPts val="600"/>
              </a:spcBef>
            </a:pPr>
            <a:r>
              <a:rPr lang="en-GB" sz="1200" b="1" dirty="0">
                <a:solidFill>
                  <a:schemeClr val="accent3"/>
                </a:solidFill>
                <a:effectLst/>
                <a:ea typeface="Times New Roman" panose="02020603050405020304" pitchFamily="18" charset="0"/>
              </a:rPr>
              <a:t>Insert logo here</a:t>
            </a:r>
          </a:p>
        </p:txBody>
      </p:sp>
      <p:sp>
        <p:nvSpPr>
          <p:cNvPr id="31" name="TextBox 30">
            <a:extLst>
              <a:ext uri="{FF2B5EF4-FFF2-40B4-BE49-F238E27FC236}">
                <a16:creationId xmlns:a16="http://schemas.microsoft.com/office/drawing/2014/main" id="{5BE54122-BB70-46E7-9AB5-9D54450B570E}"/>
              </a:ext>
            </a:extLst>
          </p:cNvPr>
          <p:cNvSpPr txBox="1"/>
          <p:nvPr/>
        </p:nvSpPr>
        <p:spPr>
          <a:xfrm>
            <a:off x="6985757" y="10472534"/>
            <a:ext cx="634557" cy="246221"/>
          </a:xfrm>
          <a:prstGeom prst="rect">
            <a:avLst/>
          </a:prstGeom>
          <a:noFill/>
        </p:spPr>
        <p:txBody>
          <a:bodyPr wrap="square">
            <a:spAutoFit/>
          </a:bodyPr>
          <a:lstStyle/>
          <a:p>
            <a:pPr algn="r"/>
            <a:r>
              <a:rPr lang="en-GB" sz="1000" dirty="0">
                <a:solidFill>
                  <a:schemeClr val="bg1">
                    <a:lumMod val="60000"/>
                    <a:lumOff val="40000"/>
                  </a:schemeClr>
                </a:solidFill>
                <a:latin typeface="Arial" panose="020B0604020202020204"/>
              </a:rPr>
              <a:t>V1</a:t>
            </a:r>
            <a:endParaRPr lang="en-GB" sz="1000" dirty="0">
              <a:solidFill>
                <a:schemeClr val="bg1">
                  <a:lumMod val="60000"/>
                  <a:lumOff val="40000"/>
                </a:schemeClr>
              </a:solidFill>
            </a:endParaRPr>
          </a:p>
        </p:txBody>
      </p:sp>
    </p:spTree>
    <p:extLst>
      <p:ext uri="{BB962C8B-B14F-4D97-AF65-F5344CB8AC3E}">
        <p14:creationId xmlns:p14="http://schemas.microsoft.com/office/powerpoint/2010/main" val="110521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5" descr="A picture containing person, cellphone, hand&#10;&#10;Description automatically generated">
            <a:extLst>
              <a:ext uri="{FF2B5EF4-FFF2-40B4-BE49-F238E27FC236}">
                <a16:creationId xmlns:a16="http://schemas.microsoft.com/office/drawing/2014/main" id="{ED9EFA4C-C6AE-4E45-BDF2-A7C6A08DE3DC}"/>
              </a:ext>
            </a:extLst>
          </p:cNvPr>
          <p:cNvPicPr>
            <a:picLocks noChangeAspect="1"/>
          </p:cNvPicPr>
          <p:nvPr/>
        </p:nvPicPr>
        <p:blipFill rotWithShape="1">
          <a:blip r:embed="rId2">
            <a:extLst>
              <a:ext uri="{28A0092B-C50C-407E-A947-70E740481C1C}">
                <a14:useLocalDpi xmlns:a14="http://schemas.microsoft.com/office/drawing/2010/main" val="0"/>
              </a:ext>
            </a:extLst>
          </a:blip>
          <a:srcRect l="36296" t="20706" r="26387" b="247"/>
          <a:stretch/>
        </p:blipFill>
        <p:spPr>
          <a:xfrm flipH="1">
            <a:off x="26286" y="-1"/>
            <a:ext cx="7533385" cy="10658399"/>
          </a:xfrm>
          <a:prstGeom prst="rect">
            <a:avLst/>
          </a:prstGeom>
        </p:spPr>
      </p:pic>
      <p:sp>
        <p:nvSpPr>
          <p:cNvPr id="28" name="Rectangle 27">
            <a:extLst>
              <a:ext uri="{FF2B5EF4-FFF2-40B4-BE49-F238E27FC236}">
                <a16:creationId xmlns:a16="http://schemas.microsoft.com/office/drawing/2014/main" id="{3A56E8B5-A78A-4609-A505-8732D1678353}"/>
              </a:ext>
            </a:extLst>
          </p:cNvPr>
          <p:cNvSpPr/>
          <p:nvPr/>
        </p:nvSpPr>
        <p:spPr>
          <a:xfrm>
            <a:off x="0" y="0"/>
            <a:ext cx="5989320" cy="10691813"/>
          </a:xfrm>
          <a:prstGeom prst="rect">
            <a:avLst/>
          </a:prstGeom>
          <a:gradFill flip="none" rotWithShape="1">
            <a:gsLst>
              <a:gs pos="0">
                <a:srgbClr val="000000">
                  <a:alpha val="82000"/>
                </a:srgbClr>
              </a:gs>
              <a:gs pos="55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0" name="Rectangle: Rounded Corners 59">
            <a:extLst>
              <a:ext uri="{FF2B5EF4-FFF2-40B4-BE49-F238E27FC236}">
                <a16:creationId xmlns:a16="http://schemas.microsoft.com/office/drawing/2014/main" id="{4616F30C-71C2-4767-B161-F1B5D6CA5665}"/>
              </a:ext>
            </a:extLst>
          </p:cNvPr>
          <p:cNvSpPr/>
          <p:nvPr/>
        </p:nvSpPr>
        <p:spPr>
          <a:xfrm>
            <a:off x="3938584" y="2055318"/>
            <a:ext cx="3275012" cy="5442445"/>
          </a:xfrm>
          <a:prstGeom prst="roundRect">
            <a:avLst>
              <a:gd name="adj" fmla="val 8167"/>
            </a:avLst>
          </a:prstGeom>
          <a:solidFill>
            <a:srgbClr val="F3F3F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nchorCtr="0"/>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latin typeface="Arial" panose="020B0604020202020204"/>
                <a:ea typeface="Times New Roman" panose="02020603050405020304" pitchFamily="18" charset="0"/>
                <a:cs typeface="+mn-cs"/>
              </a:rPr>
              <a:t>For your customers</a:t>
            </a:r>
          </a:p>
          <a:p>
            <a:pPr marL="0" marR="0" lvl="0" indent="0" algn="l" defTabSz="457200" rtl="0" eaLnBrk="1" fontAlgn="auto" latinLnBrk="0" hangingPunct="0">
              <a:lnSpc>
                <a:spcPct val="120000"/>
              </a:lnSpc>
              <a:spcBef>
                <a:spcPts val="1800"/>
              </a:spcBef>
              <a:spcAft>
                <a:spcPts val="0"/>
              </a:spcAft>
              <a:buClrTx/>
              <a:buSzTx/>
              <a:buFontTx/>
              <a:buNone/>
              <a:tabLst/>
              <a:defRPr/>
            </a:pPr>
            <a:r>
              <a:rPr kumimoji="0" lang="en-GB" sz="1000" b="1" i="0" u="none" strike="noStrike" kern="1200" cap="none" spc="0" normalizeH="0" baseline="0" noProof="0" dirty="0">
                <a:ln>
                  <a:noFill/>
                </a:ln>
                <a:solidFill>
                  <a:srgbClr val="505253"/>
                </a:solidFill>
                <a:effectLst/>
                <a:uLnTx/>
                <a:uFillTx/>
                <a:latin typeface="Arial" panose="020B0604020202020204"/>
                <a:ea typeface="Times New Roman" panose="02020603050405020304" pitchFamily="18" charset="0"/>
                <a:cs typeface="+mn-cs"/>
              </a:rPr>
              <a:t>Seamless payment experience</a:t>
            </a:r>
          </a:p>
          <a:p>
            <a:pPr hangingPunct="0">
              <a:lnSpc>
                <a:spcPct val="120000"/>
              </a:lnSpc>
              <a:spcBef>
                <a:spcPts val="600"/>
              </a:spcBef>
              <a:defRPr/>
            </a:pPr>
            <a:r>
              <a:rPr lang="en-GB" sz="1000" dirty="0">
                <a:solidFill>
                  <a:srgbClr val="505253"/>
                </a:solidFill>
                <a:latin typeface="Arial" panose="020B0604020202020204"/>
              </a:rPr>
              <a:t>Allow instant, frictionless payments for an enhanced customer experience.</a:t>
            </a:r>
          </a:p>
          <a:p>
            <a:pPr hangingPunct="0">
              <a:lnSpc>
                <a:spcPct val="120000"/>
              </a:lnSpc>
              <a:spcBef>
                <a:spcPts val="1800"/>
              </a:spcBef>
              <a:defRPr/>
            </a:pPr>
            <a:r>
              <a:rPr lang="en-GB" sz="1000" b="1" dirty="0">
                <a:solidFill>
                  <a:srgbClr val="505253"/>
                </a:solidFill>
                <a:latin typeface="Arial" panose="020B0604020202020204"/>
              </a:rPr>
              <a:t>Give your customers total choice</a:t>
            </a:r>
          </a:p>
          <a:p>
            <a:pPr hangingPunct="0">
              <a:lnSpc>
                <a:spcPct val="120000"/>
              </a:lnSpc>
              <a:spcBef>
                <a:spcPts val="600"/>
              </a:spcBef>
              <a:defRPr/>
            </a:pPr>
            <a:r>
              <a:rPr lang="en-GB" sz="1000" dirty="0">
                <a:solidFill>
                  <a:srgbClr val="505253"/>
                </a:solidFill>
                <a:latin typeface="Arial" panose="020B0604020202020204"/>
              </a:rPr>
              <a:t>Customers can pay with all major credit and debit cards plus PayPal (with digital wallet support coming soon).</a:t>
            </a:r>
          </a:p>
          <a:p>
            <a:pPr hangingPunct="0">
              <a:lnSpc>
                <a:spcPct val="120000"/>
              </a:lnSpc>
              <a:spcBef>
                <a:spcPts val="1800"/>
              </a:spcBef>
              <a:defRPr/>
            </a:pPr>
            <a:r>
              <a:rPr lang="en-GB" sz="1000" b="1" dirty="0">
                <a:solidFill>
                  <a:srgbClr val="505253"/>
                </a:solidFill>
                <a:latin typeface="Arial" panose="020B0604020202020204"/>
              </a:rPr>
              <a:t>Long-term customer satisfaction </a:t>
            </a:r>
          </a:p>
          <a:p>
            <a:pPr hangingPunct="0">
              <a:lnSpc>
                <a:spcPct val="120000"/>
              </a:lnSpc>
              <a:spcBef>
                <a:spcPts val="600"/>
              </a:spcBef>
              <a:defRPr/>
            </a:pPr>
            <a:r>
              <a:rPr lang="en-GB" sz="1000" dirty="0">
                <a:solidFill>
                  <a:srgbClr val="505253"/>
                </a:solidFill>
                <a:latin typeface="Arial" panose="020B0604020202020204"/>
              </a:rPr>
              <a:t>Frictionless payments makes it easy for your customers, ensuring that they’re always happy </a:t>
            </a:r>
            <a:br>
              <a:rPr lang="en-GB" sz="1000" dirty="0">
                <a:solidFill>
                  <a:srgbClr val="505253"/>
                </a:solidFill>
                <a:latin typeface="Arial" panose="020B0604020202020204"/>
              </a:rPr>
            </a:br>
            <a:r>
              <a:rPr lang="en-GB" sz="1000" dirty="0">
                <a:solidFill>
                  <a:srgbClr val="505253"/>
                </a:solidFill>
                <a:latin typeface="Arial" panose="020B0604020202020204"/>
              </a:rPr>
              <a:t>to return.</a:t>
            </a:r>
          </a:p>
          <a:p>
            <a:pPr hangingPunct="0">
              <a:lnSpc>
                <a:spcPct val="120000"/>
              </a:lnSpc>
              <a:spcBef>
                <a:spcPts val="1800"/>
              </a:spcBef>
              <a:defRPr/>
            </a:pPr>
            <a:r>
              <a:rPr lang="en-GB" sz="1000" b="1" dirty="0">
                <a:solidFill>
                  <a:srgbClr val="505253"/>
                </a:solidFill>
                <a:latin typeface="Arial" panose="020B0604020202020204"/>
              </a:rPr>
              <a:t>Adapt to social distancing </a:t>
            </a:r>
          </a:p>
          <a:p>
            <a:pPr hangingPunct="0">
              <a:lnSpc>
                <a:spcPct val="120000"/>
              </a:lnSpc>
              <a:spcBef>
                <a:spcPts val="600"/>
              </a:spcBef>
              <a:defRPr/>
            </a:pPr>
            <a:r>
              <a:rPr lang="en-GB" sz="1000" dirty="0">
                <a:solidFill>
                  <a:srgbClr val="505253"/>
                </a:solidFill>
                <a:latin typeface="Arial" panose="020B0604020202020204"/>
              </a:rPr>
              <a:t>Keep your business up and running while adhering to safe social distancing limitations.</a:t>
            </a:r>
          </a:p>
          <a:p>
            <a:pPr hangingPunct="0">
              <a:lnSpc>
                <a:spcPct val="120000"/>
              </a:lnSpc>
              <a:spcBef>
                <a:spcPts val="600"/>
              </a:spcBef>
              <a:defRPr/>
            </a:pPr>
            <a:endParaRPr lang="en-GB" sz="1000" b="1" dirty="0">
              <a:solidFill>
                <a:srgbClr val="505253"/>
              </a:solidFill>
              <a:latin typeface="Arial" panose="020B0604020202020204"/>
            </a:endParaRPr>
          </a:p>
          <a:p>
            <a:pPr hangingPunct="0">
              <a:lnSpc>
                <a:spcPct val="120000"/>
              </a:lnSpc>
              <a:spcBef>
                <a:spcPts val="600"/>
              </a:spcBef>
              <a:defRPr/>
            </a:pPr>
            <a:endParaRPr lang="en-GB" sz="1000" b="1" dirty="0">
              <a:solidFill>
                <a:srgbClr val="505253"/>
              </a:solidFill>
              <a:latin typeface="Arial" panose="020B0604020202020204"/>
            </a:endParaRPr>
          </a:p>
          <a:p>
            <a:pPr marL="0" marR="0" lvl="0" indent="0" algn="l" defTabSz="457200" rtl="0" eaLnBrk="1" fontAlgn="auto" latinLnBrk="0" hangingPunct="0">
              <a:lnSpc>
                <a:spcPct val="120000"/>
              </a:lnSpc>
              <a:spcBef>
                <a:spcPts val="600"/>
              </a:spcBef>
              <a:spcAft>
                <a:spcPts val="0"/>
              </a:spcAft>
              <a:buClrTx/>
              <a:buSzTx/>
              <a:buFontTx/>
              <a:buNone/>
              <a:tabLst/>
              <a:defRPr/>
            </a:pPr>
            <a:endParaRPr kumimoji="0" lang="en-GB" sz="1000" b="1" i="0" u="none" strike="noStrike" kern="1200" cap="none" spc="0" normalizeH="0" baseline="0" noProof="0" dirty="0">
              <a:ln>
                <a:noFill/>
              </a:ln>
              <a:solidFill>
                <a:srgbClr val="505253"/>
              </a:solidFill>
              <a:effectLst/>
              <a:uLnTx/>
              <a:uFillTx/>
              <a:latin typeface="Arial" panose="020B0604020202020204"/>
              <a:ea typeface="Times New Roman" panose="02020603050405020304" pitchFamily="18" charset="0"/>
              <a:cs typeface="+mn-cs"/>
            </a:endParaRPr>
          </a:p>
        </p:txBody>
      </p:sp>
      <p:sp>
        <p:nvSpPr>
          <p:cNvPr id="43" name="TextBox 42">
            <a:extLst>
              <a:ext uri="{FF2B5EF4-FFF2-40B4-BE49-F238E27FC236}">
                <a16:creationId xmlns:a16="http://schemas.microsoft.com/office/drawing/2014/main" id="{D0EBBA9E-3DDF-4E3B-BBC8-6296EC7BEB3E}"/>
              </a:ext>
            </a:extLst>
          </p:cNvPr>
          <p:cNvSpPr txBox="1"/>
          <p:nvPr/>
        </p:nvSpPr>
        <p:spPr>
          <a:xfrm>
            <a:off x="971826" y="7903450"/>
            <a:ext cx="3497304" cy="1603388"/>
          </a:xfrm>
          <a:prstGeom prst="roundRect">
            <a:avLst>
              <a:gd name="adj" fmla="val 16667"/>
            </a:avLst>
          </a:prstGeom>
          <a:gradFill>
            <a:gsLst>
              <a:gs pos="0">
                <a:schemeClr val="accent1">
                  <a:alpha val="87000"/>
                </a:schemeClr>
              </a:gs>
              <a:gs pos="100000">
                <a:schemeClr val="accent2">
                  <a:alpha val="87000"/>
                </a:schemeClr>
              </a:gs>
            </a:gsLst>
            <a:lin ang="16200000" scaled="1"/>
          </a:gradFill>
        </p:spPr>
        <p:txBody>
          <a:bodyPr wrap="square" lIns="144000" tIns="108000" rIns="144000" bIns="108000" anchor="ctr">
            <a:spAutoFit/>
          </a:bodyPr>
          <a:lstStyle/>
          <a:p>
            <a:pPr hangingPunct="0">
              <a:spcBef>
                <a:spcPts val="600"/>
              </a:spcBef>
            </a:pPr>
            <a:r>
              <a:rPr lang="en-GB" sz="1000" b="1" dirty="0">
                <a:effectLst/>
                <a:latin typeface="+mj-lt"/>
                <a:ea typeface="Times New Roman" panose="02020603050405020304" pitchFamily="18" charset="0"/>
              </a:rPr>
              <a:t>Seamless, integrated payments means more satisfied customers and less admin time </a:t>
            </a:r>
          </a:p>
          <a:p>
            <a:pPr hangingPunct="0">
              <a:spcBef>
                <a:spcPts val="600"/>
              </a:spcBef>
            </a:pPr>
            <a:r>
              <a:rPr lang="en-GB" sz="1000" dirty="0">
                <a:effectLst/>
                <a:latin typeface="+mj-lt"/>
                <a:ea typeface="Times New Roman" panose="02020603050405020304" pitchFamily="18" charset="0"/>
              </a:rPr>
              <a:t>Evolve makes it easy to provide simple, friction-free payments without disruption to your existing infrastructure. </a:t>
            </a:r>
          </a:p>
          <a:p>
            <a:pPr hangingPunct="0">
              <a:spcBef>
                <a:spcPts val="600"/>
              </a:spcBef>
            </a:pPr>
            <a:r>
              <a:rPr lang="en-GB" sz="1000" dirty="0">
                <a:effectLst/>
                <a:latin typeface="+mj-lt"/>
                <a:ea typeface="Times New Roman" panose="02020603050405020304" pitchFamily="18" charset="0"/>
              </a:rPr>
              <a:t>So you can free up more time for what matters – growing your business.</a:t>
            </a:r>
          </a:p>
        </p:txBody>
      </p:sp>
      <p:sp>
        <p:nvSpPr>
          <p:cNvPr id="22" name="TextBox 21">
            <a:extLst>
              <a:ext uri="{FF2B5EF4-FFF2-40B4-BE49-F238E27FC236}">
                <a16:creationId xmlns:a16="http://schemas.microsoft.com/office/drawing/2014/main" id="{72CFAB32-C9D8-4641-9836-D0615BBA06D6}"/>
              </a:ext>
            </a:extLst>
          </p:cNvPr>
          <p:cNvSpPr txBox="1"/>
          <p:nvPr/>
        </p:nvSpPr>
        <p:spPr>
          <a:xfrm>
            <a:off x="449420" y="432293"/>
            <a:ext cx="4488340" cy="1200329"/>
          </a:xfrm>
          <a:prstGeom prst="rect">
            <a:avLst/>
          </a:prstGeom>
          <a:noFill/>
        </p:spPr>
        <p:txBody>
          <a:bodyPr wrap="square">
            <a:spAutoFit/>
          </a:bodyPr>
          <a:lstStyle/>
          <a:p>
            <a:pPr hangingPunct="0"/>
            <a:r>
              <a:rPr lang="en-GB" sz="3600" b="1" dirty="0">
                <a:effectLst/>
                <a:latin typeface="+mj-lt"/>
                <a:ea typeface="Times New Roman" panose="02020603050405020304" pitchFamily="18" charset="0"/>
              </a:rPr>
              <a:t>The benefits of Evolve at a glance</a:t>
            </a:r>
          </a:p>
        </p:txBody>
      </p:sp>
      <p:grpSp>
        <p:nvGrpSpPr>
          <p:cNvPr id="29" name="Group 28">
            <a:extLst>
              <a:ext uri="{FF2B5EF4-FFF2-40B4-BE49-F238E27FC236}">
                <a16:creationId xmlns:a16="http://schemas.microsoft.com/office/drawing/2014/main" id="{1E6DF6CA-82A2-40D1-9EC2-EB69F91E876E}"/>
              </a:ext>
            </a:extLst>
          </p:cNvPr>
          <p:cNvGrpSpPr/>
          <p:nvPr/>
        </p:nvGrpSpPr>
        <p:grpSpPr>
          <a:xfrm>
            <a:off x="438150" y="863600"/>
            <a:ext cx="533676" cy="7841544"/>
            <a:chOff x="438150" y="863600"/>
            <a:chExt cx="533676" cy="7841544"/>
          </a:xfrm>
        </p:grpSpPr>
        <p:cxnSp>
          <p:nvCxnSpPr>
            <p:cNvPr id="34" name="Connector: Elbow 33">
              <a:extLst>
                <a:ext uri="{FF2B5EF4-FFF2-40B4-BE49-F238E27FC236}">
                  <a16:creationId xmlns:a16="http://schemas.microsoft.com/office/drawing/2014/main" id="{174310B7-3498-44C6-80DB-9CC16068B022}"/>
                </a:ext>
              </a:extLst>
            </p:cNvPr>
            <p:cNvCxnSpPr>
              <a:cxnSpLocks/>
              <a:stCxn id="31" idx="1"/>
              <a:endCxn id="43" idx="1"/>
            </p:cNvCxnSpPr>
            <p:nvPr/>
          </p:nvCxnSpPr>
          <p:spPr>
            <a:xfrm rot="10800000" flipH="1" flipV="1">
              <a:off x="438150" y="1023068"/>
              <a:ext cx="533676" cy="7682076"/>
            </a:xfrm>
            <a:prstGeom prst="bentConnector3">
              <a:avLst>
                <a:gd name="adj1" fmla="val -42835"/>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D184C42-382D-43A9-917B-57B78EF751C8}"/>
                </a:ext>
              </a:extLst>
            </p:cNvPr>
            <p:cNvSpPr/>
            <p:nvPr/>
          </p:nvSpPr>
          <p:spPr>
            <a:xfrm>
              <a:off x="438150" y="863600"/>
              <a:ext cx="285671" cy="318935"/>
            </a:xfrm>
            <a:prstGeom prst="rect">
              <a:avLst/>
            </a:prstGeom>
            <a:solidFill>
              <a:srgbClr val="F0AB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Rectangle: Rounded Corners 24">
            <a:extLst>
              <a:ext uri="{FF2B5EF4-FFF2-40B4-BE49-F238E27FC236}">
                <a16:creationId xmlns:a16="http://schemas.microsoft.com/office/drawing/2014/main" id="{A19F26F6-85BD-4FDE-AC66-38F0A31821AB}"/>
              </a:ext>
            </a:extLst>
          </p:cNvPr>
          <p:cNvSpPr/>
          <p:nvPr/>
        </p:nvSpPr>
        <p:spPr>
          <a:xfrm>
            <a:off x="373062" y="2055318"/>
            <a:ext cx="3275012" cy="6059982"/>
          </a:xfrm>
          <a:prstGeom prst="roundRect">
            <a:avLst>
              <a:gd name="adj" fmla="val 81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nchorCtr="0"/>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latin typeface="Arial" panose="020B0604020202020204"/>
                <a:ea typeface="Times New Roman" panose="02020603050405020304" pitchFamily="18" charset="0"/>
                <a:cs typeface="+mn-cs"/>
              </a:rPr>
              <a:t>For you</a:t>
            </a:r>
          </a:p>
          <a:p>
            <a:pPr marL="0" marR="0" lvl="0" indent="0" algn="l" defTabSz="457200" rtl="0" eaLnBrk="1" fontAlgn="auto" latinLnBrk="0" hangingPunct="0">
              <a:lnSpc>
                <a:spcPct val="120000"/>
              </a:lnSpc>
              <a:spcBef>
                <a:spcPts val="180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a:ea typeface="Times New Roman" panose="02020603050405020304" pitchFamily="18" charset="0"/>
                <a:cs typeface="+mn-cs"/>
              </a:rPr>
              <a:t>Start trading immediately</a:t>
            </a:r>
          </a:p>
          <a:p>
            <a:pPr marR="0" lvl="0" indent="0" fontAlgn="auto" hangingPunct="0">
              <a:lnSpc>
                <a:spcPct val="120000"/>
              </a:lnSpc>
              <a:spcBef>
                <a:spcPts val="600"/>
              </a:spcBef>
              <a:spcAft>
                <a:spcPts val="0"/>
              </a:spcAft>
              <a:buClrTx/>
              <a:buSzTx/>
              <a:buFontTx/>
              <a:buNone/>
              <a:tabLst/>
              <a:defRPr/>
            </a:pPr>
            <a:r>
              <a:rPr lang="en-GB" sz="1000" dirty="0">
                <a:solidFill>
                  <a:schemeClr val="tx1"/>
                </a:solidFill>
                <a:latin typeface="Arial" panose="020B0604020202020204"/>
              </a:rPr>
              <a:t>Automated onboarding means you’ll be </a:t>
            </a:r>
            <a:br>
              <a:rPr lang="en-GB" sz="1000" dirty="0">
                <a:solidFill>
                  <a:schemeClr val="tx1"/>
                </a:solidFill>
                <a:latin typeface="Arial" panose="020B0604020202020204"/>
              </a:rPr>
            </a:br>
            <a:r>
              <a:rPr lang="en-GB" sz="1000" dirty="0">
                <a:solidFill>
                  <a:schemeClr val="tx1"/>
                </a:solidFill>
                <a:latin typeface="Arial" panose="020B0604020202020204"/>
              </a:rPr>
              <a:t>ready to trade in just minutes.</a:t>
            </a:r>
          </a:p>
          <a:p>
            <a:pPr marL="0" marR="0" lvl="0" indent="0" algn="l" defTabSz="457200" rtl="0" eaLnBrk="1" fontAlgn="auto" latinLnBrk="0" hangingPunct="0">
              <a:lnSpc>
                <a:spcPct val="120000"/>
              </a:lnSpc>
              <a:spcBef>
                <a:spcPts val="180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a:ea typeface="Times New Roman" panose="02020603050405020304" pitchFamily="18" charset="0"/>
                <a:cs typeface="+mn-cs"/>
              </a:rPr>
              <a:t>Reduce payment costs</a:t>
            </a:r>
          </a:p>
          <a:p>
            <a:pPr hangingPunct="0">
              <a:lnSpc>
                <a:spcPct val="120000"/>
              </a:lnSpc>
              <a:spcBef>
                <a:spcPts val="600"/>
              </a:spcBef>
              <a:defRPr/>
            </a:pPr>
            <a:r>
              <a:rPr lang="en-GB" sz="1000" dirty="0">
                <a:solidFill>
                  <a:schemeClr val="tx1"/>
                </a:solidFill>
                <a:latin typeface="Arial" panose="020B0604020202020204"/>
              </a:rPr>
              <a:t>Understand your cost base with simple transparent pricing and competitive card processing fees. </a:t>
            </a:r>
          </a:p>
          <a:p>
            <a:pPr marL="0" marR="0" lvl="0" indent="0" algn="l" defTabSz="457200" rtl="0" eaLnBrk="1" fontAlgn="auto" latinLnBrk="0" hangingPunct="0">
              <a:lnSpc>
                <a:spcPct val="120000"/>
              </a:lnSpc>
              <a:spcBef>
                <a:spcPts val="180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a:ea typeface="Times New Roman" panose="02020603050405020304" pitchFamily="18" charset="0"/>
                <a:cs typeface="+mn-cs"/>
              </a:rPr>
              <a:t>Improved cash flow </a:t>
            </a:r>
          </a:p>
          <a:p>
            <a:pPr hangingPunct="0">
              <a:lnSpc>
                <a:spcPct val="120000"/>
              </a:lnSpc>
              <a:spcBef>
                <a:spcPts val="600"/>
              </a:spcBef>
              <a:defRPr/>
            </a:pPr>
            <a:r>
              <a:rPr lang="en-GB" sz="1000" dirty="0">
                <a:solidFill>
                  <a:schemeClr val="tx1"/>
                </a:solidFill>
                <a:latin typeface="Arial" panose="020B0604020202020204"/>
              </a:rPr>
              <a:t>With faster payments money will be </a:t>
            </a:r>
            <a:br>
              <a:rPr lang="en-GB" sz="1000" dirty="0">
                <a:solidFill>
                  <a:schemeClr val="tx1"/>
                </a:solidFill>
                <a:latin typeface="Arial" panose="020B0604020202020204"/>
              </a:rPr>
            </a:br>
            <a:r>
              <a:rPr lang="en-GB" sz="1000" dirty="0">
                <a:solidFill>
                  <a:schemeClr val="tx1"/>
                </a:solidFill>
                <a:latin typeface="Arial" panose="020B0604020202020204"/>
              </a:rPr>
              <a:t>in your account quicker, helping to </a:t>
            </a:r>
            <a:br>
              <a:rPr lang="en-GB" sz="1000" dirty="0">
                <a:solidFill>
                  <a:schemeClr val="tx1"/>
                </a:solidFill>
                <a:latin typeface="Arial" panose="020B0604020202020204"/>
              </a:rPr>
            </a:br>
            <a:r>
              <a:rPr lang="en-GB" sz="1000" dirty="0">
                <a:solidFill>
                  <a:schemeClr val="tx1"/>
                </a:solidFill>
                <a:latin typeface="Arial" panose="020B0604020202020204"/>
              </a:rPr>
              <a:t>improve your cash flow. </a:t>
            </a:r>
          </a:p>
          <a:p>
            <a:pPr marL="0" marR="0" lvl="0" indent="0" algn="l" defTabSz="457200" rtl="0" eaLnBrk="1" fontAlgn="auto" latinLnBrk="0" hangingPunct="0">
              <a:lnSpc>
                <a:spcPct val="120000"/>
              </a:lnSpc>
              <a:spcBef>
                <a:spcPts val="180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a:ea typeface="Times New Roman" panose="02020603050405020304" pitchFamily="18" charset="0"/>
                <a:cs typeface="+mn-cs"/>
              </a:rPr>
              <a:t>Everything taken care of </a:t>
            </a:r>
          </a:p>
          <a:p>
            <a:pPr hangingPunct="0">
              <a:lnSpc>
                <a:spcPct val="120000"/>
              </a:lnSpc>
              <a:spcBef>
                <a:spcPts val="600"/>
              </a:spcBef>
              <a:defRPr/>
            </a:pPr>
            <a:r>
              <a:rPr lang="en-GB" sz="1000" dirty="0">
                <a:solidFill>
                  <a:schemeClr val="tx1"/>
                </a:solidFill>
                <a:latin typeface="Arial" panose="020B0604020202020204"/>
              </a:rPr>
              <a:t>No more time setting up accounts, </a:t>
            </a:r>
            <a:br>
              <a:rPr lang="en-GB" sz="1000" dirty="0">
                <a:solidFill>
                  <a:schemeClr val="tx1"/>
                </a:solidFill>
                <a:latin typeface="Arial" panose="020B0604020202020204"/>
              </a:rPr>
            </a:br>
            <a:r>
              <a:rPr lang="en-GB" sz="1000" dirty="0">
                <a:solidFill>
                  <a:schemeClr val="tx1"/>
                </a:solidFill>
                <a:latin typeface="Arial" panose="020B0604020202020204"/>
              </a:rPr>
              <a:t>managing multiple integrations, and </a:t>
            </a:r>
            <a:br>
              <a:rPr lang="en-GB" sz="1000" dirty="0">
                <a:solidFill>
                  <a:schemeClr val="tx1"/>
                </a:solidFill>
                <a:latin typeface="Arial" panose="020B0604020202020204"/>
              </a:rPr>
            </a:br>
            <a:r>
              <a:rPr lang="en-GB" sz="1000" dirty="0">
                <a:solidFill>
                  <a:schemeClr val="tx1"/>
                </a:solidFill>
                <a:latin typeface="Arial" panose="020B0604020202020204"/>
              </a:rPr>
              <a:t>handling compliancy and risk regulations.</a:t>
            </a:r>
          </a:p>
          <a:p>
            <a:pPr marL="0" marR="0" lvl="0" indent="0" algn="l" defTabSz="457200" rtl="0" eaLnBrk="1" fontAlgn="auto" latinLnBrk="0" hangingPunct="0">
              <a:lnSpc>
                <a:spcPct val="120000"/>
              </a:lnSpc>
              <a:spcBef>
                <a:spcPts val="180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a:ea typeface="Times New Roman" panose="02020603050405020304" pitchFamily="18" charset="0"/>
                <a:cs typeface="+mn-cs"/>
              </a:rPr>
              <a:t>Easy to manage</a:t>
            </a:r>
          </a:p>
          <a:p>
            <a:pPr hangingPunct="0">
              <a:lnSpc>
                <a:spcPct val="120000"/>
              </a:lnSpc>
              <a:spcBef>
                <a:spcPts val="600"/>
              </a:spcBef>
              <a:defRPr/>
            </a:pPr>
            <a:r>
              <a:rPr lang="en-GB" sz="1000" dirty="0">
                <a:solidFill>
                  <a:schemeClr val="tx1"/>
                </a:solidFill>
                <a:latin typeface="Arial" panose="020B0604020202020204"/>
              </a:rPr>
              <a:t>Access all your data via your Evolve </a:t>
            </a:r>
            <a:br>
              <a:rPr lang="en-GB" sz="1000" dirty="0">
                <a:solidFill>
                  <a:schemeClr val="tx1"/>
                </a:solidFill>
                <a:latin typeface="Arial" panose="020B0604020202020204"/>
              </a:rPr>
            </a:br>
            <a:r>
              <a:rPr lang="en-GB" sz="1000" dirty="0">
                <a:solidFill>
                  <a:schemeClr val="tx1"/>
                </a:solidFill>
                <a:latin typeface="Arial" panose="020B0604020202020204"/>
              </a:rPr>
              <a:t>dashboard – giving you a clearer view </a:t>
            </a:r>
            <a:br>
              <a:rPr lang="en-GB" sz="1000" dirty="0">
                <a:solidFill>
                  <a:schemeClr val="tx1"/>
                </a:solidFill>
                <a:latin typeface="Arial" panose="020B0604020202020204"/>
              </a:rPr>
            </a:br>
            <a:r>
              <a:rPr lang="en-GB" sz="1000" dirty="0">
                <a:solidFill>
                  <a:schemeClr val="tx1"/>
                </a:solidFill>
                <a:latin typeface="Arial" panose="020B0604020202020204"/>
              </a:rPr>
              <a:t>of your finances, simpler reconciliation, </a:t>
            </a:r>
            <a:br>
              <a:rPr lang="en-GB" sz="1000" dirty="0">
                <a:solidFill>
                  <a:schemeClr val="tx1"/>
                </a:solidFill>
                <a:latin typeface="Arial" panose="020B0604020202020204"/>
              </a:rPr>
            </a:br>
            <a:r>
              <a:rPr lang="en-GB" sz="1000" dirty="0">
                <a:solidFill>
                  <a:schemeClr val="tx1"/>
                </a:solidFill>
                <a:latin typeface="Arial" panose="020B0604020202020204"/>
              </a:rPr>
              <a:t>and more efficient internal processes.</a:t>
            </a: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latin typeface="Arial" panose="020B0604020202020204"/>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latin typeface="Arial" panose="020B0604020202020204"/>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latin typeface="Arial" panose="020B0604020202020204"/>
              <a:ea typeface="Times New Roman" panose="02020603050405020304" pitchFamily="18" charset="0"/>
              <a:cs typeface="+mn-cs"/>
            </a:endParaRPr>
          </a:p>
          <a:p>
            <a:pPr marL="0" marR="0" lvl="0" indent="0" algn="l" defTabSz="457200" rtl="0" eaLnBrk="1" fontAlgn="auto" latinLnBrk="0" hangingPunct="0">
              <a:lnSpc>
                <a:spcPct val="120000"/>
              </a:lnSpc>
              <a:spcBef>
                <a:spcPts val="24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latin typeface="Arial" panose="020B0604020202020204"/>
              <a:ea typeface="Times New Roman" panose="02020603050405020304" pitchFamily="18" charset="0"/>
              <a:cs typeface="+mn-cs"/>
            </a:endParaRPr>
          </a:p>
          <a:p>
            <a:pPr marL="0" marR="0" lvl="0" indent="0" algn="l" defTabSz="457200" rtl="0" eaLnBrk="1" fontAlgn="auto" latinLnBrk="0" hangingPunct="0">
              <a:lnSpc>
                <a:spcPct val="120000"/>
              </a:lnSpc>
              <a:spcBef>
                <a:spcPts val="60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latin typeface="Arial" panose="020B0604020202020204"/>
              <a:ea typeface="Times New Roman" panose="02020603050405020304" pitchFamily="18" charset="0"/>
              <a:cs typeface="+mn-cs"/>
            </a:endParaRPr>
          </a:p>
        </p:txBody>
      </p:sp>
      <p:sp>
        <p:nvSpPr>
          <p:cNvPr id="16" name="Slide Number Placeholder 5">
            <a:extLst>
              <a:ext uri="{FF2B5EF4-FFF2-40B4-BE49-F238E27FC236}">
                <a16:creationId xmlns:a16="http://schemas.microsoft.com/office/drawing/2014/main" id="{484C75EB-2C23-4EFA-AD93-E130EA51D7AC}"/>
              </a:ext>
            </a:extLst>
          </p:cNvPr>
          <p:cNvSpPr txBox="1">
            <a:spLocks/>
          </p:cNvSpPr>
          <p:nvPr/>
        </p:nvSpPr>
        <p:spPr>
          <a:xfrm>
            <a:off x="2520797" y="10089159"/>
            <a:ext cx="2518082" cy="56924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0AA754-3BB3-4C4A-81B5-0F66EA2EDD85}" type="slidenum">
              <a:rPr lang="en-GB" smtClean="0"/>
              <a:pPr/>
              <a:t>2</a:t>
            </a:fld>
            <a:endParaRPr lang="en-GB"/>
          </a:p>
        </p:txBody>
      </p:sp>
      <p:sp>
        <p:nvSpPr>
          <p:cNvPr id="17" name="Freeform: Shape 16">
            <a:extLst>
              <a:ext uri="{FF2B5EF4-FFF2-40B4-BE49-F238E27FC236}">
                <a16:creationId xmlns:a16="http://schemas.microsoft.com/office/drawing/2014/main" id="{0DEE5BB1-D778-442C-BF3A-B542425AF72E}"/>
              </a:ext>
            </a:extLst>
          </p:cNvPr>
          <p:cNvSpPr/>
          <p:nvPr/>
        </p:nvSpPr>
        <p:spPr>
          <a:xfrm>
            <a:off x="-2" y="9729933"/>
            <a:ext cx="7559677" cy="961880"/>
          </a:xfrm>
          <a:custGeom>
            <a:avLst/>
            <a:gdLst>
              <a:gd name="connsiteX0" fmla="*/ 2521478 w 7559677"/>
              <a:gd name="connsiteY0" fmla="*/ 62 h 961880"/>
              <a:gd name="connsiteX1" fmla="*/ 3817149 w 7559677"/>
              <a:gd name="connsiteY1" fmla="*/ 18965 h 961880"/>
              <a:gd name="connsiteX2" fmla="*/ 5067058 w 7559677"/>
              <a:gd name="connsiteY2" fmla="*/ 77078 h 961880"/>
              <a:gd name="connsiteX3" fmla="*/ 6008898 w 7559677"/>
              <a:gd name="connsiteY3" fmla="*/ 153870 h 961880"/>
              <a:gd name="connsiteX4" fmla="*/ 6764907 w 7559677"/>
              <a:gd name="connsiteY4" fmla="*/ 241996 h 961880"/>
              <a:gd name="connsiteX5" fmla="*/ 7539028 w 7559677"/>
              <a:gd name="connsiteY5" fmla="*/ 365326 h 961880"/>
              <a:gd name="connsiteX6" fmla="*/ 7559677 w 7559677"/>
              <a:gd name="connsiteY6" fmla="*/ 369415 h 961880"/>
              <a:gd name="connsiteX7" fmla="*/ 7559677 w 7559677"/>
              <a:gd name="connsiteY7" fmla="*/ 961880 h 961880"/>
              <a:gd name="connsiteX8" fmla="*/ 0 w 7559677"/>
              <a:gd name="connsiteY8" fmla="*/ 961880 h 961880"/>
              <a:gd name="connsiteX9" fmla="*/ 0 w 7559677"/>
              <a:gd name="connsiteY9" fmla="*/ 387996 h 961880"/>
              <a:gd name="connsiteX10" fmla="*/ 0 w 7559677"/>
              <a:gd name="connsiteY10" fmla="*/ 374690 h 961880"/>
              <a:gd name="connsiteX11" fmla="*/ 0 w 7559677"/>
              <a:gd name="connsiteY11" fmla="*/ 69096 h 961880"/>
              <a:gd name="connsiteX12" fmla="*/ 20506 w 7559677"/>
              <a:gd name="connsiteY12" fmla="*/ 67419 h 961880"/>
              <a:gd name="connsiteX13" fmla="*/ 689385 w 7559677"/>
              <a:gd name="connsiteY13" fmla="*/ 36447 h 961880"/>
              <a:gd name="connsiteX14" fmla="*/ 2089538 w 7559677"/>
              <a:gd name="connsiteY14" fmla="*/ 3480 h 961880"/>
              <a:gd name="connsiteX15" fmla="*/ 2521478 w 7559677"/>
              <a:gd name="connsiteY15" fmla="*/ 62 h 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9677" h="961880">
                <a:moveTo>
                  <a:pt x="2521478" y="62"/>
                </a:moveTo>
                <a:cubicBezTo>
                  <a:pt x="2953414" y="-731"/>
                  <a:pt x="3385326" y="6154"/>
                  <a:pt x="3817149" y="18965"/>
                </a:cubicBezTo>
                <a:cubicBezTo>
                  <a:pt x="4234130" y="31259"/>
                  <a:pt x="4650954" y="47383"/>
                  <a:pt x="5067058" y="77078"/>
                </a:cubicBezTo>
                <a:cubicBezTo>
                  <a:pt x="5381270" y="99509"/>
                  <a:pt x="5695402" y="124015"/>
                  <a:pt x="6008898" y="153870"/>
                </a:cubicBezTo>
                <a:cubicBezTo>
                  <a:pt x="6261432" y="177976"/>
                  <a:pt x="6513728" y="207113"/>
                  <a:pt x="6764907" y="241996"/>
                </a:cubicBezTo>
                <a:cubicBezTo>
                  <a:pt x="7023665" y="277998"/>
                  <a:pt x="7281067" y="323497"/>
                  <a:pt x="7539028" y="365326"/>
                </a:cubicBezTo>
                <a:lnTo>
                  <a:pt x="7559677" y="369415"/>
                </a:lnTo>
                <a:lnTo>
                  <a:pt x="7559677" y="961880"/>
                </a:lnTo>
                <a:lnTo>
                  <a:pt x="0" y="961880"/>
                </a:lnTo>
                <a:lnTo>
                  <a:pt x="0" y="387996"/>
                </a:lnTo>
                <a:lnTo>
                  <a:pt x="0" y="374690"/>
                </a:lnTo>
                <a:lnTo>
                  <a:pt x="0" y="69096"/>
                </a:lnTo>
                <a:cubicBezTo>
                  <a:pt x="7899" y="68457"/>
                  <a:pt x="14203" y="67739"/>
                  <a:pt x="20506" y="67419"/>
                </a:cubicBezTo>
                <a:cubicBezTo>
                  <a:pt x="243439" y="56802"/>
                  <a:pt x="466292" y="42834"/>
                  <a:pt x="689385" y="36447"/>
                </a:cubicBezTo>
                <a:cubicBezTo>
                  <a:pt x="1156076" y="23037"/>
                  <a:pt x="1622767" y="10105"/>
                  <a:pt x="2089538" y="3480"/>
                </a:cubicBezTo>
                <a:cubicBezTo>
                  <a:pt x="2233519" y="1444"/>
                  <a:pt x="2377500" y="327"/>
                  <a:pt x="2521478" y="62"/>
                </a:cubicBezTo>
                <a:close/>
              </a:path>
            </a:pathLst>
          </a:custGeom>
          <a:solidFill>
            <a:schemeClr val="tx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0" name="Graphic 19">
            <a:extLst>
              <a:ext uri="{FF2B5EF4-FFF2-40B4-BE49-F238E27FC236}">
                <a16:creationId xmlns:a16="http://schemas.microsoft.com/office/drawing/2014/main" id="{D160B492-55FF-409E-AD3F-2B4369C858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587" y="10128324"/>
            <a:ext cx="979056" cy="342000"/>
          </a:xfrm>
          <a:prstGeom prst="rect">
            <a:avLst/>
          </a:prstGeom>
        </p:spPr>
      </p:pic>
      <p:grpSp>
        <p:nvGrpSpPr>
          <p:cNvPr id="6" name="Group 5">
            <a:extLst>
              <a:ext uri="{FF2B5EF4-FFF2-40B4-BE49-F238E27FC236}">
                <a16:creationId xmlns:a16="http://schemas.microsoft.com/office/drawing/2014/main" id="{7ECCD630-0E2D-4D1E-9F23-D4C0975A4E65}"/>
              </a:ext>
            </a:extLst>
          </p:cNvPr>
          <p:cNvGrpSpPr/>
          <p:nvPr/>
        </p:nvGrpSpPr>
        <p:grpSpPr>
          <a:xfrm>
            <a:off x="4644247" y="7903450"/>
            <a:ext cx="2632849" cy="1603388"/>
            <a:chOff x="4580747" y="7903450"/>
            <a:chExt cx="2632849" cy="1603388"/>
          </a:xfrm>
        </p:grpSpPr>
        <p:grpSp>
          <p:nvGrpSpPr>
            <p:cNvPr id="26" name="Group 25">
              <a:extLst>
                <a:ext uri="{FF2B5EF4-FFF2-40B4-BE49-F238E27FC236}">
                  <a16:creationId xmlns:a16="http://schemas.microsoft.com/office/drawing/2014/main" id="{0607F01A-777A-40C6-B428-C8931256DADC}"/>
                </a:ext>
              </a:extLst>
            </p:cNvPr>
            <p:cNvGrpSpPr/>
            <p:nvPr/>
          </p:nvGrpSpPr>
          <p:grpSpPr>
            <a:xfrm>
              <a:off x="4580747" y="7903450"/>
              <a:ext cx="2632849" cy="1603388"/>
              <a:chOff x="411162" y="5349114"/>
              <a:chExt cx="2632849" cy="1603388"/>
            </a:xfrm>
          </p:grpSpPr>
          <p:sp>
            <p:nvSpPr>
              <p:cNvPr id="27" name="Rectangle: Rounded Corners 26">
                <a:extLst>
                  <a:ext uri="{FF2B5EF4-FFF2-40B4-BE49-F238E27FC236}">
                    <a16:creationId xmlns:a16="http://schemas.microsoft.com/office/drawing/2014/main" id="{69DA9ECA-3914-485E-A63B-013A7850A41B}"/>
                  </a:ext>
                </a:extLst>
              </p:cNvPr>
              <p:cNvSpPr/>
              <p:nvPr/>
            </p:nvSpPr>
            <p:spPr>
              <a:xfrm>
                <a:off x="411162" y="5349114"/>
                <a:ext cx="2567766" cy="1603388"/>
              </a:xfrm>
              <a:prstGeom prst="roundRect">
                <a:avLst>
                  <a:gd name="adj" fmla="val 12919"/>
                </a:avLst>
              </a:prstGeom>
              <a:solidFill>
                <a:srgbClr val="F3F3F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nchorCtr="0"/>
              <a:lstStyle/>
              <a:p>
                <a:pPr hangingPunct="0">
                  <a:lnSpc>
                    <a:spcPct val="120000"/>
                  </a:lnSpc>
                  <a:spcBef>
                    <a:spcPts val="600"/>
                  </a:spcBef>
                </a:pPr>
                <a:endParaRPr lang="en-GB" sz="1000" b="1" dirty="0">
                  <a:solidFill>
                    <a:srgbClr val="505253"/>
                  </a:solidFill>
                </a:endParaRPr>
              </a:p>
              <a:p>
                <a:pPr hangingPunct="0">
                  <a:lnSpc>
                    <a:spcPct val="120000"/>
                  </a:lnSpc>
                  <a:spcBef>
                    <a:spcPts val="600"/>
                  </a:spcBef>
                </a:pPr>
                <a:endParaRPr lang="en-GB" sz="1000" b="1" dirty="0">
                  <a:solidFill>
                    <a:srgbClr val="505253"/>
                  </a:solidFill>
                </a:endParaRPr>
              </a:p>
              <a:p>
                <a:pPr hangingPunct="0">
                  <a:lnSpc>
                    <a:spcPct val="120000"/>
                  </a:lnSpc>
                  <a:spcBef>
                    <a:spcPts val="600"/>
                  </a:spcBef>
                </a:pPr>
                <a:endParaRPr lang="en-GB" sz="1000" b="1" dirty="0">
                  <a:solidFill>
                    <a:srgbClr val="505253"/>
                  </a:solidFill>
                </a:endParaRPr>
              </a:p>
              <a:p>
                <a:pPr hangingPunct="0">
                  <a:lnSpc>
                    <a:spcPct val="120000"/>
                  </a:lnSpc>
                  <a:spcBef>
                    <a:spcPts val="600"/>
                  </a:spcBef>
                </a:pPr>
                <a:endParaRPr lang="en-GB" sz="1000" b="1" dirty="0">
                  <a:solidFill>
                    <a:srgbClr val="505253"/>
                  </a:solidFill>
                </a:endParaRPr>
              </a:p>
              <a:p>
                <a:pPr hangingPunct="0">
                  <a:lnSpc>
                    <a:spcPct val="120000"/>
                  </a:lnSpc>
                  <a:spcBef>
                    <a:spcPts val="600"/>
                  </a:spcBef>
                </a:pPr>
                <a:endParaRPr lang="en-GB" sz="1000" b="1" dirty="0">
                  <a:solidFill>
                    <a:srgbClr val="505253"/>
                  </a:solidFill>
                </a:endParaRPr>
              </a:p>
            </p:txBody>
          </p:sp>
          <p:grpSp>
            <p:nvGrpSpPr>
              <p:cNvPr id="30" name="Group 29">
                <a:extLst>
                  <a:ext uri="{FF2B5EF4-FFF2-40B4-BE49-F238E27FC236}">
                    <a16:creationId xmlns:a16="http://schemas.microsoft.com/office/drawing/2014/main" id="{5E0E7BF6-E072-43D3-9AE8-51E52E790F4E}"/>
                  </a:ext>
                </a:extLst>
              </p:cNvPr>
              <p:cNvGrpSpPr/>
              <p:nvPr/>
            </p:nvGrpSpPr>
            <p:grpSpPr>
              <a:xfrm>
                <a:off x="451152" y="5488035"/>
                <a:ext cx="2592859" cy="1268990"/>
                <a:chOff x="451152" y="6598567"/>
                <a:chExt cx="2048591" cy="1002616"/>
              </a:xfrm>
            </p:grpSpPr>
            <p:sp>
              <p:nvSpPr>
                <p:cNvPr id="32" name="TextBox 31">
                  <a:extLst>
                    <a:ext uri="{FF2B5EF4-FFF2-40B4-BE49-F238E27FC236}">
                      <a16:creationId xmlns:a16="http://schemas.microsoft.com/office/drawing/2014/main" id="{E11BC398-0A22-4DD5-8136-4C861F1A2968}"/>
                    </a:ext>
                  </a:extLst>
                </p:cNvPr>
                <p:cNvSpPr txBox="1"/>
                <p:nvPr/>
              </p:nvSpPr>
              <p:spPr>
                <a:xfrm>
                  <a:off x="451152" y="6598567"/>
                  <a:ext cx="2048591" cy="316122"/>
                </a:xfrm>
                <a:prstGeom prst="rect">
                  <a:avLst/>
                </a:prstGeom>
                <a:noFill/>
              </p:spPr>
              <p:txBody>
                <a:bodyPr wrap="square">
                  <a:spAutoFit/>
                </a:bodyPr>
                <a:lstStyle/>
                <a:p>
                  <a:pPr hangingPunct="0"/>
                  <a:r>
                    <a:rPr lang="en-GB" sz="1000" b="1" dirty="0">
                      <a:solidFill>
                        <a:schemeClr val="accent3"/>
                      </a:solidFill>
                      <a:effectLst/>
                      <a:ea typeface="Times New Roman" panose="02020603050405020304" pitchFamily="18" charset="0"/>
                    </a:rPr>
                    <a:t>Ready to drive your business forward with Evolve? Get started here: </a:t>
                  </a:r>
                </a:p>
              </p:txBody>
            </p:sp>
            <p:grpSp>
              <p:nvGrpSpPr>
                <p:cNvPr id="33" name="Group 32">
                  <a:extLst>
                    <a:ext uri="{FF2B5EF4-FFF2-40B4-BE49-F238E27FC236}">
                      <a16:creationId xmlns:a16="http://schemas.microsoft.com/office/drawing/2014/main" id="{3E1900A7-E8AC-4231-87F6-3671B3F9384E}"/>
                    </a:ext>
                  </a:extLst>
                </p:cNvPr>
                <p:cNvGrpSpPr/>
                <p:nvPr/>
              </p:nvGrpSpPr>
              <p:grpSpPr>
                <a:xfrm>
                  <a:off x="791780" y="7015481"/>
                  <a:ext cx="1507491" cy="585702"/>
                  <a:chOff x="4598693" y="2528073"/>
                  <a:chExt cx="1507491" cy="585702"/>
                </a:xfrm>
              </p:grpSpPr>
              <p:sp>
                <p:nvSpPr>
                  <p:cNvPr id="35" name="TextBox 34">
                    <a:extLst>
                      <a:ext uri="{FF2B5EF4-FFF2-40B4-BE49-F238E27FC236}">
                        <a16:creationId xmlns:a16="http://schemas.microsoft.com/office/drawing/2014/main" id="{ABDB3FA1-D237-4ED5-85DA-15B105608C43}"/>
                      </a:ext>
                    </a:extLst>
                  </p:cNvPr>
                  <p:cNvSpPr txBox="1"/>
                  <p:nvPr/>
                </p:nvSpPr>
                <p:spPr>
                  <a:xfrm>
                    <a:off x="4598693" y="2528073"/>
                    <a:ext cx="1507491" cy="205429"/>
                  </a:xfrm>
                  <a:prstGeom prst="rect">
                    <a:avLst/>
                  </a:prstGeom>
                  <a:noFill/>
                </p:spPr>
                <p:txBody>
                  <a:bodyPr wrap="square">
                    <a:spAutoFit/>
                  </a:bodyPr>
                  <a:lstStyle/>
                  <a:p>
                    <a:pPr hangingPunct="0">
                      <a:lnSpc>
                        <a:spcPct val="120000"/>
                      </a:lnSpc>
                      <a:spcBef>
                        <a:spcPts val="600"/>
                      </a:spcBef>
                    </a:pPr>
                    <a:r>
                      <a:rPr lang="en-GB" sz="1000" dirty="0">
                        <a:solidFill>
                          <a:schemeClr val="accent3"/>
                        </a:solidFill>
                        <a:effectLst/>
                        <a:ea typeface="Times New Roman" panose="02020603050405020304" pitchFamily="18" charset="0"/>
                      </a:rPr>
                      <a:t>Insert phone number here</a:t>
                    </a:r>
                  </a:p>
                </p:txBody>
              </p:sp>
              <p:sp>
                <p:nvSpPr>
                  <p:cNvPr id="36" name="TextBox 35">
                    <a:extLst>
                      <a:ext uri="{FF2B5EF4-FFF2-40B4-BE49-F238E27FC236}">
                        <a16:creationId xmlns:a16="http://schemas.microsoft.com/office/drawing/2014/main" id="{E2FDC555-ADE2-4B5A-B71F-C528F1957DE5}"/>
                      </a:ext>
                    </a:extLst>
                  </p:cNvPr>
                  <p:cNvSpPr txBox="1"/>
                  <p:nvPr/>
                </p:nvSpPr>
                <p:spPr>
                  <a:xfrm>
                    <a:off x="4598693" y="2908346"/>
                    <a:ext cx="1507491" cy="205429"/>
                  </a:xfrm>
                  <a:prstGeom prst="rect">
                    <a:avLst/>
                  </a:prstGeom>
                  <a:noFill/>
                </p:spPr>
                <p:txBody>
                  <a:bodyPr wrap="square">
                    <a:spAutoFit/>
                  </a:bodyPr>
                  <a:lstStyle/>
                  <a:p>
                    <a:pPr hangingPunct="0">
                      <a:lnSpc>
                        <a:spcPct val="120000"/>
                      </a:lnSpc>
                      <a:spcBef>
                        <a:spcPts val="600"/>
                      </a:spcBef>
                    </a:pPr>
                    <a:r>
                      <a:rPr lang="en-GB" sz="1000" dirty="0">
                        <a:solidFill>
                          <a:schemeClr val="accent3"/>
                        </a:solidFill>
                        <a:effectLst/>
                        <a:ea typeface="Times New Roman" panose="02020603050405020304" pitchFamily="18" charset="0"/>
                      </a:rPr>
                      <a:t>Insert email here</a:t>
                    </a:r>
                  </a:p>
                </p:txBody>
              </p:sp>
            </p:grpSp>
          </p:grpSp>
        </p:grpSp>
        <p:grpSp>
          <p:nvGrpSpPr>
            <p:cNvPr id="5" name="Group 4">
              <a:extLst>
                <a:ext uri="{FF2B5EF4-FFF2-40B4-BE49-F238E27FC236}">
                  <a16:creationId xmlns:a16="http://schemas.microsoft.com/office/drawing/2014/main" id="{66452508-F7CC-4CA1-8412-0753AEAD4C56}"/>
                </a:ext>
              </a:extLst>
            </p:cNvPr>
            <p:cNvGrpSpPr/>
            <p:nvPr/>
          </p:nvGrpSpPr>
          <p:grpSpPr>
            <a:xfrm>
              <a:off x="4729660" y="8562623"/>
              <a:ext cx="309220" cy="736241"/>
              <a:chOff x="4729659" y="9087440"/>
              <a:chExt cx="410081" cy="976388"/>
            </a:xfrm>
          </p:grpSpPr>
          <p:pic>
            <p:nvPicPr>
              <p:cNvPr id="39" name="Graphic 38">
                <a:extLst>
                  <a:ext uri="{FF2B5EF4-FFF2-40B4-BE49-F238E27FC236}">
                    <a16:creationId xmlns:a16="http://schemas.microsoft.com/office/drawing/2014/main" id="{9FED7337-703D-4649-AB57-BB468C73EC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42577" y="9087440"/>
                <a:ext cx="364516" cy="364517"/>
              </a:xfrm>
              <a:prstGeom prst="rect">
                <a:avLst/>
              </a:prstGeom>
            </p:spPr>
          </p:pic>
          <p:pic>
            <p:nvPicPr>
              <p:cNvPr id="40" name="Graphic 39">
                <a:extLst>
                  <a:ext uri="{FF2B5EF4-FFF2-40B4-BE49-F238E27FC236}">
                    <a16:creationId xmlns:a16="http://schemas.microsoft.com/office/drawing/2014/main" id="{D115141D-FFEE-4246-8435-A23FD46CE3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9659" y="9752165"/>
                <a:ext cx="410081" cy="311663"/>
              </a:xfrm>
              <a:prstGeom prst="rect">
                <a:avLst/>
              </a:prstGeom>
            </p:spPr>
          </p:pic>
        </p:grpSp>
      </p:grpSp>
      <p:sp>
        <p:nvSpPr>
          <p:cNvPr id="37" name="TextBox 36">
            <a:extLst>
              <a:ext uri="{FF2B5EF4-FFF2-40B4-BE49-F238E27FC236}">
                <a16:creationId xmlns:a16="http://schemas.microsoft.com/office/drawing/2014/main" id="{27E69CA3-9C79-4DA5-9B8B-D3D693632F21}"/>
              </a:ext>
            </a:extLst>
          </p:cNvPr>
          <p:cNvSpPr txBox="1"/>
          <p:nvPr/>
        </p:nvSpPr>
        <p:spPr>
          <a:xfrm>
            <a:off x="5809395" y="10143749"/>
            <a:ext cx="1374773" cy="293607"/>
          </a:xfrm>
          <a:prstGeom prst="rect">
            <a:avLst/>
          </a:prstGeom>
          <a:noFill/>
        </p:spPr>
        <p:txBody>
          <a:bodyPr wrap="square">
            <a:spAutoFit/>
          </a:bodyPr>
          <a:lstStyle/>
          <a:p>
            <a:pPr hangingPunct="0">
              <a:lnSpc>
                <a:spcPct val="120000"/>
              </a:lnSpc>
              <a:spcBef>
                <a:spcPts val="600"/>
              </a:spcBef>
            </a:pPr>
            <a:r>
              <a:rPr lang="en-GB" sz="1200" b="1" dirty="0">
                <a:solidFill>
                  <a:schemeClr val="accent3"/>
                </a:solidFill>
                <a:effectLst/>
                <a:ea typeface="Times New Roman" panose="02020603050405020304" pitchFamily="18" charset="0"/>
              </a:rPr>
              <a:t>Insert logo here</a:t>
            </a:r>
          </a:p>
        </p:txBody>
      </p:sp>
      <p:sp>
        <p:nvSpPr>
          <p:cNvPr id="41" name="TextBox 40">
            <a:extLst>
              <a:ext uri="{FF2B5EF4-FFF2-40B4-BE49-F238E27FC236}">
                <a16:creationId xmlns:a16="http://schemas.microsoft.com/office/drawing/2014/main" id="{088D7FF1-A724-4386-88D9-E95EF40A2617}"/>
              </a:ext>
            </a:extLst>
          </p:cNvPr>
          <p:cNvSpPr txBox="1"/>
          <p:nvPr/>
        </p:nvSpPr>
        <p:spPr>
          <a:xfrm>
            <a:off x="6985757" y="10472534"/>
            <a:ext cx="634557" cy="246221"/>
          </a:xfrm>
          <a:prstGeom prst="rect">
            <a:avLst/>
          </a:prstGeom>
          <a:noFill/>
        </p:spPr>
        <p:txBody>
          <a:bodyPr wrap="square">
            <a:spAutoFit/>
          </a:bodyPr>
          <a:lstStyle/>
          <a:p>
            <a:pPr algn="r"/>
            <a:r>
              <a:rPr lang="en-GB" sz="1000" dirty="0">
                <a:solidFill>
                  <a:schemeClr val="bg1">
                    <a:lumMod val="60000"/>
                    <a:lumOff val="40000"/>
                  </a:schemeClr>
                </a:solidFill>
                <a:latin typeface="Arial" panose="020B0604020202020204"/>
              </a:rPr>
              <a:t>V1</a:t>
            </a:r>
            <a:endParaRPr lang="en-GB" sz="1000" dirty="0">
              <a:solidFill>
                <a:schemeClr val="bg1">
                  <a:lumMod val="60000"/>
                  <a:lumOff val="40000"/>
                </a:schemeClr>
              </a:solidFill>
            </a:endParaRPr>
          </a:p>
        </p:txBody>
      </p:sp>
      <p:sp>
        <p:nvSpPr>
          <p:cNvPr id="42" name="TextBox 41">
            <a:extLst>
              <a:ext uri="{FF2B5EF4-FFF2-40B4-BE49-F238E27FC236}">
                <a16:creationId xmlns:a16="http://schemas.microsoft.com/office/drawing/2014/main" id="{A3F62EB9-D0F2-4321-A0D8-083940892164}"/>
              </a:ext>
            </a:extLst>
          </p:cNvPr>
          <p:cNvSpPr txBox="1"/>
          <p:nvPr/>
        </p:nvSpPr>
        <p:spPr>
          <a:xfrm>
            <a:off x="2123753" y="10209108"/>
            <a:ext cx="3384479" cy="215444"/>
          </a:xfrm>
          <a:prstGeom prst="rect">
            <a:avLst/>
          </a:prstGeom>
          <a:noFill/>
        </p:spPr>
        <p:txBody>
          <a:bodyPr wrap="square" rtlCol="0">
            <a:spAutoFit/>
          </a:bodyPr>
          <a:lstStyle/>
          <a:p>
            <a:pPr lvl="0" hangingPunct="0">
              <a:defRPr/>
            </a:pPr>
            <a:r>
              <a:rPr lang="en-GB" sz="600" dirty="0">
                <a:solidFill>
                  <a:schemeClr val="accent3"/>
                </a:solidFill>
                <a:ea typeface="Times New Roman" panose="02020603050405020304" pitchFamily="18" charset="0"/>
              </a:rPr>
              <a:t>Pay360 Limited trading as Pay360 by Capita is authorised by the Financial Conduct Authority</a:t>
            </a:r>
            <a:r>
              <a:rPr lang="en-GB" sz="800" dirty="0">
                <a:solidFill>
                  <a:schemeClr val="accent3"/>
                </a:solidFill>
                <a:ea typeface="Times New Roman" panose="02020603050405020304" pitchFamily="18" charset="0"/>
              </a:rPr>
              <a:t>.</a:t>
            </a:r>
          </a:p>
        </p:txBody>
      </p:sp>
    </p:spTree>
    <p:extLst>
      <p:ext uri="{BB962C8B-B14F-4D97-AF65-F5344CB8AC3E}">
        <p14:creationId xmlns:p14="http://schemas.microsoft.com/office/powerpoint/2010/main" val="1444199508"/>
      </p:ext>
    </p:extLst>
  </p:cSld>
  <p:clrMapOvr>
    <a:masterClrMapping/>
  </p:clrMapOvr>
</p:sld>
</file>

<file path=ppt/theme/theme1.xml><?xml version="1.0" encoding="utf-8"?>
<a:theme xmlns:a="http://schemas.openxmlformats.org/drawingml/2006/main" name="1_Office Theme">
  <a:themeElements>
    <a:clrScheme name="Pay360">
      <a:dk1>
        <a:srgbClr val="505253"/>
      </a:dk1>
      <a:lt1>
        <a:srgbClr val="FFFFFF"/>
      </a:lt1>
      <a:dk2>
        <a:srgbClr val="005B82"/>
      </a:dk2>
      <a:lt2>
        <a:srgbClr val="F3F3F3"/>
      </a:lt2>
      <a:accent1>
        <a:srgbClr val="F0AB00"/>
      </a:accent1>
      <a:accent2>
        <a:srgbClr val="FF5800"/>
      </a:accent2>
      <a:accent3>
        <a:srgbClr val="505253"/>
      </a:accent3>
      <a:accent4>
        <a:srgbClr val="F0AB00"/>
      </a:accent4>
      <a:accent5>
        <a:srgbClr val="FF5800"/>
      </a:accent5>
      <a:accent6>
        <a:srgbClr val="005B82"/>
      </a:accent6>
      <a:hlink>
        <a:srgbClr val="F0AB00"/>
      </a:hlink>
      <a:folHlink>
        <a:srgbClr val="FF58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1">
              <a:lumMod val="60000"/>
              <a:lumOff val="40000"/>
            </a:schemeClr>
          </a:solidFill>
          <a:prstDash val="sysDot"/>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B49262BE7A4349B6C6E36F317E2044" ma:contentTypeVersion="13" ma:contentTypeDescription="Create a new document." ma:contentTypeScope="" ma:versionID="761bc83e35c1c2f6399f2d0dda9183c0">
  <xsd:schema xmlns:xsd="http://www.w3.org/2001/XMLSchema" xmlns:xs="http://www.w3.org/2001/XMLSchema" xmlns:p="http://schemas.microsoft.com/office/2006/metadata/properties" xmlns:ns3="d56fdc99-3517-4fe3-8d5a-c02f28e8ba9b" xmlns:ns4="3d20abf4-8ec3-4102-8fdb-59ffac0b486f" targetNamespace="http://schemas.microsoft.com/office/2006/metadata/properties" ma:root="true" ma:fieldsID="cb9412b5238a8d027e5789efe035f722" ns3:_="" ns4:_="">
    <xsd:import namespace="d56fdc99-3517-4fe3-8d5a-c02f28e8ba9b"/>
    <xsd:import namespace="3d20abf4-8ec3-4102-8fdb-59ffac0b486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fdc99-3517-4fe3-8d5a-c02f28e8ba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0abf4-8ec3-4102-8fdb-59ffac0b486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BA43B5-D3AB-4436-ACB2-0DEAEA49CCED}">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d56fdc99-3517-4fe3-8d5a-c02f28e8ba9b"/>
    <ds:schemaRef ds:uri="http://purl.org/dc/terms/"/>
    <ds:schemaRef ds:uri="http://schemas.microsoft.com/office/2006/documentManagement/types"/>
    <ds:schemaRef ds:uri="3d20abf4-8ec3-4102-8fdb-59ffac0b486f"/>
    <ds:schemaRef ds:uri="http://www.w3.org/XML/1998/namespace"/>
    <ds:schemaRef ds:uri="http://purl.org/dc/dcmitype/"/>
  </ds:schemaRefs>
</ds:datastoreItem>
</file>

<file path=customXml/itemProps2.xml><?xml version="1.0" encoding="utf-8"?>
<ds:datastoreItem xmlns:ds="http://schemas.openxmlformats.org/officeDocument/2006/customXml" ds:itemID="{22A57E86-2D77-4821-8887-52DFAB28A097}">
  <ds:schemaRefs>
    <ds:schemaRef ds:uri="http://schemas.microsoft.com/sharepoint/v3/contenttype/forms"/>
  </ds:schemaRefs>
</ds:datastoreItem>
</file>

<file path=customXml/itemProps3.xml><?xml version="1.0" encoding="utf-8"?>
<ds:datastoreItem xmlns:ds="http://schemas.openxmlformats.org/officeDocument/2006/customXml" ds:itemID="{B7BC977F-45EB-48BF-9276-101B3B7FC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6fdc99-3517-4fe3-8d5a-c02f28e8ba9b"/>
    <ds:schemaRef ds:uri="3d20abf4-8ec3-4102-8fdb-59ffac0b4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2378</TotalTime>
  <Words>388</Words>
  <Application>Microsoft Office PowerPoint</Application>
  <PresentationFormat>Custom</PresentationFormat>
  <Paragraphs>56</Paragraphs>
  <Slides>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Greener</dc:creator>
  <cp:lastModifiedBy>Johnson, Becky (Corporate Marketing)</cp:lastModifiedBy>
  <cp:revision>21</cp:revision>
  <dcterms:created xsi:type="dcterms:W3CDTF">2021-07-13T20:16:11Z</dcterms:created>
  <dcterms:modified xsi:type="dcterms:W3CDTF">2021-09-27T13:08:13Z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0x010100A8B49262BE7A4349B6C6E36F317E2044</vt:lpwstr>
  </property>
</Properties>
</file>